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emf" ContentType="image/x-em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16"/>
  </p:notesMasterIdLst>
  <p:sldIdLst>
    <p:sldId id="449" r:id="rId5"/>
    <p:sldId id="582" r:id="rId6"/>
    <p:sldId id="590" r:id="rId7"/>
    <p:sldId id="575" r:id="rId8"/>
    <p:sldId id="592" r:id="rId9"/>
    <p:sldId id="599" r:id="rId10"/>
    <p:sldId id="596" r:id="rId11"/>
    <p:sldId id="595" r:id="rId12"/>
    <p:sldId id="597" r:id="rId13"/>
    <p:sldId id="598" r:id="rId14"/>
    <p:sldId id="553" r:id="rId15"/>
  </p:sldIdLst>
  <p:sldSz cx="24384000" cy="13716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3CBACE"/>
    <a:srgbClr val="666699"/>
    <a:srgbClr val="45CCBD"/>
    <a:srgbClr val="3598DB"/>
    <a:srgbClr val="633C9E"/>
    <a:srgbClr val="E7C675"/>
    <a:srgbClr val="EED8A0"/>
    <a:srgbClr val="BEBEBE"/>
    <a:srgbClr val="FFFFFF"/>
    <a:srgbClr val="BFBD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off">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9" autoAdjust="0"/>
    <p:restoredTop sz="95268" autoAdjust="0"/>
  </p:normalViewPr>
  <p:slideViewPr>
    <p:cSldViewPr snapToGrid="0">
      <p:cViewPr>
        <p:scale>
          <a:sx n="40" d="100"/>
          <a:sy n="40" d="100"/>
        </p:scale>
        <p:origin x="1720" y="1216"/>
      </p:cViewPr>
      <p:guideLst/>
    </p:cSldViewPr>
  </p:slideViewPr>
  <p:notesTextViewPr>
    <p:cViewPr>
      <p:scale>
        <a:sx n="1" d="1"/>
        <a:sy n="1" d="1"/>
      </p:scale>
      <p:origin x="0" y="0"/>
    </p:cViewPr>
  </p:notesTextViewPr>
  <p:sorterViewPr>
    <p:cViewPr>
      <p:scale>
        <a:sx n="30" d="100"/>
        <a:sy n="3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20" Type="http://schemas.openxmlformats.org/officeDocument/2006/relationships/tableStyles" Target="tableStyles.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1143000" y="685800"/>
            <a:ext cx="4572000" cy="3429000"/>
          </a:xfrm>
          <a:prstGeom prst="rect">
            <a:avLst/>
          </a:prstGeom>
        </p:spPr>
        <p:txBody>
          <a:bodyPr/>
          <a:lstStyle/>
          <a:p>
            <a:endParaRPr/>
          </a:p>
        </p:txBody>
      </p:sp>
      <p:sp>
        <p:nvSpPr>
          <p:cNvPr id="91" name="Shape 91"/>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O" dirty="0"/>
          </a:p>
        </p:txBody>
      </p:sp>
    </p:spTree>
    <p:extLst>
      <p:ext uri="{BB962C8B-B14F-4D97-AF65-F5344CB8AC3E}">
        <p14:creationId xmlns:p14="http://schemas.microsoft.com/office/powerpoint/2010/main" val="3027039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CO" sz="2200" dirty="0">
                <a:effectLst/>
                <a:latin typeface="Helvetica Neue"/>
                <a:ea typeface="Helvetica Neue"/>
                <a:cs typeface="Helvetica Neue"/>
                <a:sym typeface="Helvetica Neue"/>
              </a:rPr>
              <a:t>Muy buenos días soy Luisa Medina, Líder Nacional de Datos y Soluciones Abiertas de Colombia y la forma como termina esta historia afortunadamente tuvo un final feliz a pesar de que Robinson padeció un robo con escopolamina pero gracias al uso de las tecnologías y los datos abiertos y la cooperación ciudadana pudo regresar a casa sano y salvo </a:t>
            </a:r>
          </a:p>
          <a:p>
            <a:pPr rtl="0" fontAlgn="base"/>
            <a:endParaRPr lang="es-ES" sz="2200" b="0" i="0" dirty="0">
              <a:effectLst/>
              <a:latin typeface="Helvetica Neue"/>
              <a:ea typeface="Helvetica Neue"/>
              <a:cs typeface="Helvetica Neue"/>
              <a:sym typeface="Helvetica Neue"/>
            </a:endParaRPr>
          </a:p>
          <a:p>
            <a:r>
              <a:rPr lang="es-ES_tradnl" sz="2200" dirty="0">
                <a:effectLst/>
                <a:latin typeface="Helvetica Neue"/>
                <a:ea typeface="Helvetica Neue"/>
                <a:cs typeface="Helvetica Neue"/>
                <a:sym typeface="Helvetica Neue"/>
              </a:rPr>
              <a:t>Y esta es precisamente una nuestras motivaciones cuando promovemos la apertura de datos e</a:t>
            </a:r>
            <a:r>
              <a:rPr lang="es-CO" sz="2200" dirty="0">
                <a:effectLst/>
                <a:latin typeface="Helvetica Neue"/>
                <a:ea typeface="Helvetica Neue"/>
                <a:cs typeface="Helvetica Neue"/>
                <a:sym typeface="Helvetica Neue"/>
              </a:rPr>
              <a:t>s generar impacto social y económico en nuestro país</a:t>
            </a:r>
            <a:endParaRPr lang="es-ES" sz="2200" b="0" i="0" dirty="0">
              <a:effectLst/>
              <a:latin typeface="Helvetica Neue"/>
              <a:ea typeface="Helvetica Neue"/>
              <a:cs typeface="Helvetica Neue"/>
              <a:sym typeface="Helvetica Neue"/>
            </a:endParaRPr>
          </a:p>
          <a:p>
            <a:endParaRPr lang="es-CO" dirty="0"/>
          </a:p>
        </p:txBody>
      </p:sp>
    </p:spTree>
    <p:extLst>
      <p:ext uri="{BB962C8B-B14F-4D97-AF65-F5344CB8AC3E}">
        <p14:creationId xmlns:p14="http://schemas.microsoft.com/office/powerpoint/2010/main" val="1359140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s-CO" sz="2200" dirty="0">
                <a:effectLst/>
                <a:latin typeface="Helvetica Neue"/>
                <a:ea typeface="Helvetica Neue"/>
                <a:cs typeface="Helvetica Neue"/>
                <a:sym typeface="Helvetica Neue"/>
              </a:rPr>
              <a:t>En este convencimiento del valor de los datos desde el punto de vista económico, las iniciativas de datos abiertos en general y la de Colombia en particular, hemos venido desarrollando proyectos para potenciar el uso de datos. </a:t>
            </a:r>
          </a:p>
          <a:p>
            <a:endParaRPr lang="es-CO" sz="2200" dirty="0">
              <a:effectLst/>
              <a:latin typeface="Helvetica Neue"/>
              <a:ea typeface="Helvetica Neue"/>
              <a:cs typeface="Helvetica Neue"/>
              <a:sym typeface="Helvetica Neue"/>
            </a:endParaRPr>
          </a:p>
          <a:p>
            <a:pPr lvl="0"/>
            <a:r>
              <a:rPr lang="es-CO" sz="2200" dirty="0" err="1">
                <a:effectLst/>
                <a:latin typeface="Helvetica Neue"/>
                <a:ea typeface="Helvetica Neue"/>
                <a:cs typeface="Helvetica Neue"/>
                <a:sym typeface="Helvetica Neue"/>
              </a:rPr>
              <a:t>Hackatones</a:t>
            </a:r>
            <a:r>
              <a:rPr lang="es-CO" sz="2200" dirty="0">
                <a:effectLst/>
                <a:latin typeface="Helvetica Neue"/>
                <a:ea typeface="Helvetica Neue"/>
                <a:cs typeface="Helvetica Neue"/>
                <a:sym typeface="Helvetica Neue"/>
              </a:rPr>
              <a:t>, para generar en cortos periodos de tiempo aplicaciones móviles </a:t>
            </a:r>
          </a:p>
          <a:p>
            <a:pPr lvl="0"/>
            <a:r>
              <a:rPr lang="es-CO" sz="2200" dirty="0">
                <a:effectLst/>
                <a:latin typeface="Helvetica Neue"/>
                <a:ea typeface="Helvetica Neue"/>
                <a:cs typeface="Helvetica Neue"/>
                <a:sym typeface="Helvetica Neue"/>
              </a:rPr>
              <a:t>Maratones de datos, para trabajar sobre un sector en particular y crear productos (no necesariamente aplicaciones) que puedan resolver una problemática</a:t>
            </a:r>
          </a:p>
          <a:p>
            <a:pPr lvl="0"/>
            <a:r>
              <a:rPr lang="es-CO" sz="2200" dirty="0">
                <a:effectLst/>
                <a:latin typeface="Helvetica Neue"/>
                <a:ea typeface="Helvetica Neue"/>
                <a:cs typeface="Helvetica Neue"/>
                <a:sym typeface="Helvetica Neue"/>
              </a:rPr>
              <a:t>Concursos, para promover que las entidades productoras de información, no solo la publiquen sino que también pongan en marcha mecanismos para incentivar su uso </a:t>
            </a:r>
          </a:p>
          <a:p>
            <a:r>
              <a:rPr lang="es-CO" sz="2200" dirty="0">
                <a:effectLst/>
                <a:latin typeface="Helvetica Neue"/>
                <a:ea typeface="Helvetica Neue"/>
                <a:cs typeface="Helvetica Neue"/>
                <a:sym typeface="Helvetica Neue"/>
              </a:rPr>
              <a:t> </a:t>
            </a:r>
          </a:p>
          <a:p>
            <a:r>
              <a:rPr lang="es-CO" sz="2200" dirty="0">
                <a:effectLst/>
                <a:latin typeface="Helvetica Neue"/>
                <a:ea typeface="Helvetica Neue"/>
                <a:cs typeface="Helvetica Neue"/>
                <a:sym typeface="Helvetica Neue"/>
              </a:rPr>
              <a:t>Todo esto transversalizado por un proceso permanente de generación de capacidades entre entidades y ciudadanos </a:t>
            </a:r>
          </a:p>
          <a:p>
            <a:r>
              <a:rPr lang="es-CO" sz="2200" b="1" dirty="0">
                <a:effectLst/>
                <a:latin typeface="Helvetica Neue"/>
                <a:ea typeface="Helvetica Neue"/>
                <a:cs typeface="Helvetica Neue"/>
                <a:sym typeface="Helvetica Neue"/>
              </a:rPr>
              <a:t> </a:t>
            </a:r>
            <a:endParaRPr lang="es-CO" sz="2200" dirty="0">
              <a:effectLst/>
              <a:latin typeface="Helvetica Neue"/>
              <a:ea typeface="Helvetica Neue"/>
              <a:cs typeface="Helvetica Neue"/>
              <a:sym typeface="Helvetica Neue"/>
            </a:endParaRPr>
          </a:p>
          <a:p>
            <a:endParaRPr lang="es-ES" sz="2200" b="0" i="0" dirty="0">
              <a:effectLst/>
              <a:latin typeface="Helvetica Neue"/>
              <a:ea typeface="Helvetica Neue"/>
              <a:cs typeface="Helvetica Neue"/>
              <a:sym typeface="Helvetica Neue"/>
            </a:endParaRPr>
          </a:p>
        </p:txBody>
      </p:sp>
    </p:spTree>
    <p:extLst>
      <p:ext uri="{BB962C8B-B14F-4D97-AF65-F5344CB8AC3E}">
        <p14:creationId xmlns:p14="http://schemas.microsoft.com/office/powerpoint/2010/main" val="4142887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Estas actividades nos han dejado grandes enseñanzas, pero también aprendizajes de cara a lograr una real movilización de la economía digital vía datos abiertos</a:t>
            </a:r>
          </a:p>
          <a:p>
            <a:r>
              <a:rPr lang="es-ES" dirty="0"/>
              <a:t>•	Con las </a:t>
            </a:r>
            <a:r>
              <a:rPr lang="es-ES" dirty="0" err="1"/>
              <a:t>hackatones</a:t>
            </a:r>
            <a:r>
              <a:rPr lang="es-ES" dirty="0"/>
              <a:t> logramos tener 27 aplicaciones móviles en temas estratégicos como la salud, el desarrollo agropecuario o la paz. Desafortunadamente hoy no todas esas soluciones están vigentes y muchos de los equipos participantes en estos ejercicios no continuaron adelante con su idea /modelo de negocio. </a:t>
            </a:r>
          </a:p>
          <a:p>
            <a:r>
              <a:rPr lang="es-ES" dirty="0"/>
              <a:t>•	En cuanto a maratones de datos, durante el último año acompañamos desde lo técnico dos ejercicios. El </a:t>
            </a:r>
            <a:r>
              <a:rPr lang="es-ES" dirty="0" err="1"/>
              <a:t>Datajam</a:t>
            </a:r>
            <a:r>
              <a:rPr lang="es-ES" dirty="0"/>
              <a:t> de Desarrollo Rural de </a:t>
            </a:r>
            <a:r>
              <a:rPr lang="es-ES" dirty="0" err="1"/>
              <a:t>Usaid</a:t>
            </a:r>
            <a:r>
              <a:rPr lang="es-ES" dirty="0"/>
              <a:t> y </a:t>
            </a:r>
            <a:r>
              <a:rPr lang="es-ES" dirty="0" err="1"/>
              <a:t>DatosDC</a:t>
            </a:r>
            <a:r>
              <a:rPr lang="es-ES" dirty="0"/>
              <a:t>, una iniciativa de la alcaldía de Bogotá en la que durante dos meses se trabajó en localidades /barrios de la ciudad en buscar mecanismos para aprovechar los datos y crear aplicaciones web). El desafío con estos productos es similar al de las </a:t>
            </a:r>
            <a:r>
              <a:rPr lang="es-ES" dirty="0" err="1"/>
              <a:t>Hackatones</a:t>
            </a:r>
            <a:r>
              <a:rPr lang="es-ES" dirty="0"/>
              <a:t> y es lograr las soluciones planteadas puedan tener un alcance que sobrepase el concurso. </a:t>
            </a:r>
          </a:p>
          <a:p>
            <a:r>
              <a:rPr lang="es-ES" dirty="0"/>
              <a:t>con la </a:t>
            </a:r>
            <a:r>
              <a:rPr lang="es-ES" dirty="0" err="1"/>
              <a:t>visualizaton</a:t>
            </a:r>
            <a:r>
              <a:rPr lang="es-ES" dirty="0"/>
              <a:t> del Senado logramos que la rama ejecutiva publicara datos y el ecosistema de emprendimiento los usara</a:t>
            </a:r>
          </a:p>
          <a:p>
            <a:endParaRPr lang="es-ES" dirty="0"/>
          </a:p>
          <a:p>
            <a:pPr marL="342900" indent="-342900">
              <a:buFont typeface="Arial" panose="020B0604020202020204" pitchFamily="34" charset="0"/>
              <a:buChar char="•"/>
            </a:pPr>
            <a:r>
              <a:rPr lang="es-ES" dirty="0"/>
              <a:t>Con máxima velocidad, comprometidos a más de 100 entidades en la publicación y uso de datos. El desafío: cuantificar el valor económico o social de estos ejercicios. </a:t>
            </a:r>
          </a:p>
          <a:p>
            <a:endParaRPr lang="es-ES" dirty="0"/>
          </a:p>
          <a:p>
            <a:pPr marL="0" lvl="1" indent="0">
              <a:buNone/>
            </a:pPr>
            <a:endParaRPr lang="es-CO" baseline="0" dirty="0"/>
          </a:p>
          <a:p>
            <a:pPr marL="0" lvl="1" indent="0">
              <a:buNone/>
            </a:pPr>
            <a:endParaRPr lang="es-CO" baseline="0" dirty="0"/>
          </a:p>
        </p:txBody>
      </p:sp>
    </p:spTree>
    <p:extLst>
      <p:ext uri="{BB962C8B-B14F-4D97-AF65-F5344CB8AC3E}">
        <p14:creationId xmlns:p14="http://schemas.microsoft.com/office/powerpoint/2010/main" val="1105011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Estamos trabajando en la calidad. Sabemos que la cantidad de datos es garantía de acceso a la información, sin embargo, estamos trabajando fuertemente en temas de calidad de datos, lograrlo nos permitirá ir un paso más allá en el uso y aprovechamiento, es por ello que estamos desarrollando una serie de herramientas que permitirán gestionar la calidad de los datos a las entidades públicas y una guía de calidad que definirá los lineamientos que las entidades deben tener en cuenta a la hora de publicar datos abiertos. De igual manera se está adelantando un trabajo de analítica de todos los datos publicados en el portal con el fin de identificar los errores más frecuentes de calidad y generar capacitaciones especializadas en el tema </a:t>
            </a:r>
          </a:p>
          <a:p>
            <a:endParaRPr lang="es-ES" dirty="0"/>
          </a:p>
          <a:p>
            <a:r>
              <a:rPr lang="es-ES" dirty="0"/>
              <a:t>Aumentar el desarrollo de soluciones a partir de datos y mapear y medir su valor social y económico e impacto en la solución de problemáticas públicas.</a:t>
            </a:r>
          </a:p>
          <a:p>
            <a:endParaRPr lang="es-ES" dirty="0"/>
          </a:p>
          <a:p>
            <a:pPr marL="0" marR="0" lvl="0" indent="0" defTabSz="457200" eaLnBrk="1" fontAlgn="auto" latinLnBrk="0" hangingPunct="1">
              <a:lnSpc>
                <a:spcPct val="117999"/>
              </a:lnSpc>
              <a:spcBef>
                <a:spcPts val="0"/>
              </a:spcBef>
              <a:spcAft>
                <a:spcPts val="0"/>
              </a:spcAft>
              <a:buClrTx/>
              <a:buSzTx/>
              <a:buFontTx/>
              <a:buNone/>
              <a:tabLst/>
              <a:defRPr/>
            </a:pPr>
            <a:r>
              <a:rPr lang="en-US" sz="2200" dirty="0" err="1">
                <a:effectLst/>
                <a:latin typeface="Helvetica Neue"/>
                <a:ea typeface="Helvetica Neue"/>
                <a:cs typeface="Helvetica Neue"/>
                <a:sym typeface="Helvetica Neue"/>
              </a:rPr>
              <a:t>Vincular</a:t>
            </a:r>
            <a:r>
              <a:rPr lang="en-US" sz="2200" dirty="0">
                <a:effectLst/>
                <a:latin typeface="Helvetica Neue"/>
                <a:ea typeface="Helvetica Neue"/>
                <a:cs typeface="Helvetica Neue"/>
                <a:sym typeface="Helvetica Neue"/>
              </a:rPr>
              <a:t> a </a:t>
            </a:r>
            <a:r>
              <a:rPr lang="en-US" sz="2200" dirty="0" err="1">
                <a:effectLst/>
                <a:latin typeface="Helvetica Neue"/>
                <a:ea typeface="Helvetica Neue"/>
                <a:cs typeface="Helvetica Neue"/>
                <a:sym typeface="Helvetica Neue"/>
              </a:rPr>
              <a:t>nuestra</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iniciativa</a:t>
            </a:r>
            <a:r>
              <a:rPr lang="en-US" sz="2200" dirty="0">
                <a:effectLst/>
                <a:latin typeface="Helvetica Neue"/>
                <a:ea typeface="Helvetica Neue"/>
                <a:cs typeface="Helvetica Neue"/>
                <a:sym typeface="Helvetica Neue"/>
              </a:rPr>
              <a:t> el </a:t>
            </a:r>
            <a:r>
              <a:rPr lang="en-US" sz="2200" dirty="0" err="1">
                <a:effectLst/>
                <a:latin typeface="Helvetica Neue"/>
                <a:ea typeface="Helvetica Neue"/>
                <a:cs typeface="Helvetica Neue"/>
                <a:sym typeface="Helvetica Neue"/>
              </a:rPr>
              <a:t>uso</a:t>
            </a:r>
            <a:r>
              <a:rPr lang="en-US" sz="2200" dirty="0">
                <a:effectLst/>
                <a:latin typeface="Helvetica Neue"/>
                <a:ea typeface="Helvetica Neue"/>
                <a:cs typeface="Helvetica Neue"/>
                <a:sym typeface="Helvetica Neue"/>
              </a:rPr>
              <a:t> de </a:t>
            </a:r>
            <a:r>
              <a:rPr lang="en-US" sz="2200" dirty="0" err="1">
                <a:effectLst/>
                <a:latin typeface="Helvetica Neue"/>
                <a:ea typeface="Helvetica Neue"/>
                <a:cs typeface="Helvetica Neue"/>
                <a:sym typeface="Helvetica Neue"/>
              </a:rPr>
              <a:t>tecnologías</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emergentes</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como</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maching</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learnig</a:t>
            </a:r>
            <a:r>
              <a:rPr lang="en-US" sz="2200" dirty="0">
                <a:effectLst/>
                <a:latin typeface="Helvetica Neue"/>
                <a:ea typeface="Helvetica Neue"/>
                <a:cs typeface="Helvetica Neue"/>
                <a:sym typeface="Helvetica Neue"/>
              </a:rPr>
              <a:t>, big data e </a:t>
            </a:r>
            <a:r>
              <a:rPr lang="en-US" sz="2200" dirty="0" err="1">
                <a:effectLst/>
                <a:latin typeface="Helvetica Neue"/>
                <a:ea typeface="Helvetica Neue"/>
                <a:cs typeface="Helvetica Neue"/>
                <a:sym typeface="Helvetica Neue"/>
              </a:rPr>
              <a:t>inteligencia</a:t>
            </a:r>
            <a:r>
              <a:rPr lang="en-US" sz="2200" dirty="0">
                <a:effectLst/>
                <a:latin typeface="Helvetica Neue"/>
                <a:ea typeface="Helvetica Neue"/>
                <a:cs typeface="Helvetica Neue"/>
                <a:sym typeface="Helvetica Neue"/>
              </a:rPr>
              <a:t> artificial. </a:t>
            </a:r>
            <a:endParaRPr lang="es-CO" sz="2200" dirty="0">
              <a:effectLst/>
              <a:latin typeface="Helvetica Neue"/>
              <a:ea typeface="Helvetica Neue"/>
              <a:cs typeface="Helvetica Neue"/>
              <a:sym typeface="Helvetica Neue"/>
            </a:endParaRPr>
          </a:p>
          <a:p>
            <a:endParaRPr lang="es-CO" dirty="0"/>
          </a:p>
        </p:txBody>
      </p:sp>
    </p:spTree>
    <p:extLst>
      <p:ext uri="{BB962C8B-B14F-4D97-AF65-F5344CB8AC3E}">
        <p14:creationId xmlns:p14="http://schemas.microsoft.com/office/powerpoint/2010/main" val="1909607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s-ES" sz="2400" dirty="0"/>
              <a:t>Desde el Ministerio TIC venimos trabajando con emprendimiento digital a través de nuestra iniciativa APPS.co, que usa modelos de aceleramiento de startups</a:t>
            </a:r>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endParaRPr lang="es-ES" sz="2400" dirty="0"/>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s-ES" sz="2400" dirty="0"/>
              <a:t>Emprende con Datos se basa en el modelo de aceleramiento implementado ya exitosamente con APPS, pero toma como eje articulador los datos abiertos. Nuestro modelo contiene tres grandes etapas.</a:t>
            </a:r>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endParaRPr lang="es-ES" sz="2400" dirty="0"/>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s-ES" sz="2400" dirty="0"/>
              <a:t>•	Nivelación, en la que se hace inmersión a los equipos en temas de datos abiertos y sobre qué data está disponible o puede disponerse para fortalecer su idea de negocio </a:t>
            </a:r>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s-ES" sz="2400" dirty="0"/>
              <a:t>•	Descubrimiento de negocio, en la que se hace el producto mínimo viable</a:t>
            </a:r>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s-ES" sz="2400" dirty="0"/>
              <a:t>•	Potenciación o desarrollo de producto, donde se potencia el producto final.</a:t>
            </a:r>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endParaRPr lang="es-ES" sz="2400" dirty="0"/>
          </a:p>
        </p:txBody>
      </p:sp>
    </p:spTree>
    <p:extLst>
      <p:ext uri="{BB962C8B-B14F-4D97-AF65-F5344CB8AC3E}">
        <p14:creationId xmlns:p14="http://schemas.microsoft.com/office/powerpoint/2010/main" val="832312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_tradnl" sz="2200" dirty="0">
                <a:effectLst/>
                <a:latin typeface="Helvetica Neue"/>
                <a:ea typeface="Helvetica Neue"/>
                <a:cs typeface="Helvetica Neue"/>
                <a:sym typeface="Helvetica Neue"/>
              </a:rPr>
              <a:t>Hoy podemos decir que aun sin haber terminado el ciclo completo de acompañamiento, ya tenemos resultados por los cuales sentirnos motivados: </a:t>
            </a:r>
            <a:endParaRPr lang="es-CO" sz="2200" dirty="0">
              <a:effectLst/>
              <a:latin typeface="Helvetica Neue"/>
              <a:ea typeface="Helvetica Neue"/>
              <a:cs typeface="Helvetica Neue"/>
              <a:sym typeface="Helvetica Neue"/>
            </a:endParaRPr>
          </a:p>
          <a:p>
            <a:r>
              <a:rPr lang="es-ES_tradnl" sz="2200" dirty="0">
                <a:effectLst/>
                <a:latin typeface="Helvetica Neue"/>
                <a:ea typeface="Helvetica Neue"/>
                <a:cs typeface="Helvetica Neue"/>
                <a:sym typeface="Helvetica Neue"/>
              </a:rPr>
              <a:t> </a:t>
            </a:r>
            <a:endParaRPr lang="es-CO" sz="2200" dirty="0">
              <a:effectLst/>
              <a:latin typeface="Helvetica Neue"/>
              <a:ea typeface="Helvetica Neue"/>
              <a:cs typeface="Helvetica Neue"/>
              <a:sym typeface="Helvetica Neue"/>
            </a:endParaRPr>
          </a:p>
          <a:p>
            <a:r>
              <a:rPr lang="es-CO" sz="2200" dirty="0">
                <a:effectLst/>
                <a:latin typeface="Helvetica Neue"/>
                <a:ea typeface="Helvetica Neue"/>
                <a:cs typeface="Helvetica Neue"/>
                <a:sym typeface="Helvetica Neue"/>
              </a:rPr>
              <a:t> </a:t>
            </a:r>
            <a:r>
              <a:rPr lang="es-ES_tradnl" sz="2200" dirty="0">
                <a:effectLst/>
                <a:latin typeface="Helvetica Neue"/>
                <a:ea typeface="Helvetica Neue"/>
                <a:cs typeface="Helvetica Neue"/>
                <a:sym typeface="Helvetica Neue"/>
              </a:rPr>
              <a:t>De los 450 equipos que se postularon en el país estamos acompañando 120 en todo el proceso de nivelación, descubrimiento y potenciación. </a:t>
            </a:r>
            <a:endParaRPr lang="es-CO" sz="2200" dirty="0">
              <a:effectLst/>
              <a:latin typeface="Helvetica Neue"/>
              <a:ea typeface="Helvetica Neue"/>
              <a:cs typeface="Helvetica Neue"/>
              <a:sym typeface="Helvetica Neue"/>
            </a:endParaRPr>
          </a:p>
          <a:p>
            <a:pPr lvl="0"/>
            <a:r>
              <a:rPr lang="es-ES_tradnl" sz="2200" dirty="0">
                <a:effectLst/>
                <a:latin typeface="Helvetica Neue"/>
                <a:ea typeface="Helvetica Neue"/>
                <a:cs typeface="Helvetica Neue"/>
                <a:sym typeface="Helvetica Neue"/>
              </a:rPr>
              <a:t>Tenemos participantes en Cali, Bogotá, Medellín, Bucaramanga, Cali, Manizales. Estas ciudades se eligieron en razón a que tienen gran potencial de convertirse en ciudades inteligentes y están en el marco de un </a:t>
            </a:r>
            <a:r>
              <a:rPr lang="es-ES_tradnl" sz="2200" dirty="0" err="1">
                <a:effectLst/>
                <a:latin typeface="Helvetica Neue"/>
                <a:ea typeface="Helvetica Neue"/>
                <a:cs typeface="Helvetica Neue"/>
                <a:sym typeface="Helvetica Neue"/>
              </a:rPr>
              <a:t>Conpes</a:t>
            </a:r>
            <a:r>
              <a:rPr lang="es-ES_tradnl" sz="2200" dirty="0">
                <a:effectLst/>
                <a:latin typeface="Helvetica Neue"/>
                <a:ea typeface="Helvetica Neue"/>
                <a:cs typeface="Helvetica Neue"/>
                <a:sym typeface="Helvetica Neue"/>
              </a:rPr>
              <a:t> en ese sentido. </a:t>
            </a:r>
            <a:endParaRPr lang="es-CO" sz="2200" dirty="0">
              <a:effectLst/>
              <a:latin typeface="Helvetica Neue"/>
              <a:ea typeface="Helvetica Neue"/>
              <a:cs typeface="Helvetica Neue"/>
              <a:sym typeface="Helvetica Neue"/>
            </a:endParaRPr>
          </a:p>
          <a:p>
            <a:pPr lvl="0"/>
            <a:r>
              <a:rPr lang="es-ES_tradnl" sz="2200" dirty="0">
                <a:effectLst/>
                <a:latin typeface="Helvetica Neue"/>
                <a:ea typeface="Helvetica Neue"/>
                <a:cs typeface="Helvetica Neue"/>
                <a:sym typeface="Helvetica Neue"/>
              </a:rPr>
              <a:t>Trabajamos sobre temas estratégicos para el desarrollo del país y también de cara a metas transnacionales como los ODS </a:t>
            </a:r>
            <a:endParaRPr lang="es-CO" sz="2200" dirty="0">
              <a:effectLst/>
              <a:latin typeface="Helvetica Neue"/>
              <a:ea typeface="Helvetica Neue"/>
              <a:cs typeface="Helvetica Neue"/>
              <a:sym typeface="Helvetica Neue"/>
            </a:endParaRPr>
          </a:p>
          <a:p>
            <a:pPr lvl="0"/>
            <a:r>
              <a:rPr lang="es-ES_tradnl" sz="2200" dirty="0">
                <a:effectLst/>
                <a:latin typeface="Helvetica Neue"/>
                <a:ea typeface="Helvetica Neue"/>
                <a:cs typeface="Helvetica Neue"/>
                <a:sym typeface="Helvetica Neue"/>
              </a:rPr>
              <a:t>De los equipos acompañados, 11 son intra emprendimientos, es decir, equipos de trabajo de entidades de gobierno que van a crear una solución para su entidad a partir de sus propios datos.  Estas entidades se postularon y fueron seleccionadas para tener el acompañamiento del programa con el valor agregado de que todo el conocimiento sobre datos y sobre generación de productos sostenibles queda también en entidades del Estado. </a:t>
            </a:r>
            <a:endParaRPr lang="es-CO" sz="2200" dirty="0">
              <a:effectLst/>
              <a:latin typeface="Helvetica Neue"/>
              <a:ea typeface="Helvetica Neue"/>
              <a:cs typeface="Helvetica Neue"/>
              <a:sym typeface="Helvetica Neue"/>
            </a:endParaRPr>
          </a:p>
          <a:p>
            <a:r>
              <a:rPr lang="es-CO" sz="2200" b="1" dirty="0">
                <a:effectLst/>
                <a:latin typeface="Helvetica Neue"/>
                <a:ea typeface="Helvetica Neue"/>
                <a:cs typeface="Helvetica Neue"/>
                <a:sym typeface="Helvetica Neue"/>
              </a:rPr>
              <a:t> </a:t>
            </a:r>
            <a:endParaRPr lang="es-CO" sz="220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 typeface="Arial" panose="020B0604020202020204" pitchFamily="34" charset="0"/>
              <a:buNone/>
              <a:tabLst/>
              <a:defRPr/>
            </a:pPr>
            <a:r>
              <a:rPr lang="es-ES" sz="2400" dirty="0"/>
              <a:t>. </a:t>
            </a:r>
          </a:p>
        </p:txBody>
      </p:sp>
    </p:spTree>
    <p:extLst>
      <p:ext uri="{BB962C8B-B14F-4D97-AF65-F5344CB8AC3E}">
        <p14:creationId xmlns:p14="http://schemas.microsoft.com/office/powerpoint/2010/main" val="2905391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Estas actividades nos han dejado grandes enseñanzas, pero también aprendizajes de cara a lograr una real movilización de la economía digital vía datos abiertos</a:t>
            </a:r>
          </a:p>
          <a:p>
            <a:r>
              <a:rPr lang="es-ES" dirty="0"/>
              <a:t>•	Con las </a:t>
            </a:r>
            <a:r>
              <a:rPr lang="es-ES" dirty="0" err="1"/>
              <a:t>hackatones</a:t>
            </a:r>
            <a:r>
              <a:rPr lang="es-ES" dirty="0"/>
              <a:t> logramos tener 27 aplicaciones móviles en temas estratégicos como la salud, el desarrollo agropecuario o la paz. Desafortunadamente hoy no todas esas soluciones están vigentes y muchos de los equipos participantes en estos ejercicios no continuaron adelante con su idea /modelo de negocio. </a:t>
            </a:r>
          </a:p>
          <a:p>
            <a:r>
              <a:rPr lang="es-ES" dirty="0"/>
              <a:t>•	En cuanto a maratones de datos, durante el último año acompañamos desde lo técnico dos ejercicios. El </a:t>
            </a:r>
            <a:r>
              <a:rPr lang="es-ES" dirty="0" err="1"/>
              <a:t>Datajam</a:t>
            </a:r>
            <a:r>
              <a:rPr lang="es-ES" dirty="0"/>
              <a:t> de Desarrollo Rural de </a:t>
            </a:r>
            <a:r>
              <a:rPr lang="es-ES" dirty="0" err="1"/>
              <a:t>Usaid</a:t>
            </a:r>
            <a:r>
              <a:rPr lang="es-ES" dirty="0"/>
              <a:t> y </a:t>
            </a:r>
            <a:r>
              <a:rPr lang="es-ES" dirty="0" err="1"/>
              <a:t>DatosDC</a:t>
            </a:r>
            <a:r>
              <a:rPr lang="es-ES" dirty="0"/>
              <a:t>, una iniciativa de la alcaldía de Bogotá en la que durante dos meses se trabajó en localidades /barrios de la ciudad en buscar mecanismos para aprovechar los datos y crear aplicaciones web). El desafío con estos productos es similar al de las </a:t>
            </a:r>
            <a:r>
              <a:rPr lang="es-ES" dirty="0" err="1"/>
              <a:t>Hackatones</a:t>
            </a:r>
            <a:r>
              <a:rPr lang="es-ES" dirty="0"/>
              <a:t> y es lograr las soluciones planteadas puedan tener un alcance que sobrepase el concurso. </a:t>
            </a:r>
          </a:p>
          <a:p>
            <a:r>
              <a:rPr lang="es-ES" dirty="0"/>
              <a:t>con la </a:t>
            </a:r>
            <a:r>
              <a:rPr lang="es-ES" dirty="0" err="1"/>
              <a:t>visualizaton</a:t>
            </a:r>
            <a:r>
              <a:rPr lang="es-ES" dirty="0"/>
              <a:t> del Senado logramos que la rama ejecutiva publicara datos y el ecosistema de emprendimiento los usara</a:t>
            </a:r>
          </a:p>
          <a:p>
            <a:endParaRPr lang="es-ES" dirty="0"/>
          </a:p>
          <a:p>
            <a:pPr marL="342900" indent="-342900">
              <a:buFont typeface="Arial" panose="020B0604020202020204" pitchFamily="34" charset="0"/>
              <a:buChar char="•"/>
            </a:pPr>
            <a:r>
              <a:rPr lang="es-ES" dirty="0"/>
              <a:t>Con máxima velocidad, comprometidos a más de 100 entidades en la publicación y uso de datos. El desafío: cuantificar el valor económico o social de estos ejercicios. </a:t>
            </a:r>
          </a:p>
          <a:p>
            <a:endParaRPr lang="es-ES" dirty="0"/>
          </a:p>
          <a:p>
            <a:pPr marL="0" lvl="1" indent="0">
              <a:buNone/>
            </a:pPr>
            <a:endParaRPr lang="es-CO" baseline="0" dirty="0"/>
          </a:p>
          <a:p>
            <a:pPr marL="0" lvl="1" indent="0">
              <a:buNone/>
            </a:pPr>
            <a:endParaRPr lang="es-CO" baseline="0" dirty="0"/>
          </a:p>
        </p:txBody>
      </p:sp>
    </p:spTree>
    <p:extLst>
      <p:ext uri="{BB962C8B-B14F-4D97-AF65-F5344CB8AC3E}">
        <p14:creationId xmlns:p14="http://schemas.microsoft.com/office/powerpoint/2010/main" val="3751211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r>
              <a:rPr lang="es-ES" dirty="0"/>
              <a:t>Estamos trabajando en la calidad. Sabemos que la cantidad de datos es garantía de acceso a la información, sin embargo, estamos trabajando fuertemente en temas de calidad de datos, lograrlo nos permitirá ir un paso más allá en el uso y aprovechamiento, es por ello que estamos desarrollando una serie de herramientas que permitirán gestionar la calidad de los datos a las entidades públicas y una guía de calidad que definirá los lineamientos que las entidades deben tener en cuenta a la hora de publicar datos abiertos. De igual manera se está adelantando un trabajo de analítica de todos los datos publicados en el portal con el fin de identificar los errores más frecuentes de calidad y generar capacitaciones especializadas en el tema </a:t>
            </a:r>
          </a:p>
          <a:p>
            <a:endParaRPr lang="es-ES" dirty="0"/>
          </a:p>
          <a:p>
            <a:r>
              <a:rPr lang="es-ES" dirty="0"/>
              <a:t>Aumentar el desarrollo de soluciones a partir de datos y mapear y medir su valor social y económico e impacto en la solución de problemáticas públicas.</a:t>
            </a:r>
          </a:p>
          <a:p>
            <a:endParaRPr lang="es-ES" dirty="0"/>
          </a:p>
          <a:p>
            <a:pPr marL="0" marR="0" lvl="0" indent="0" defTabSz="457200" eaLnBrk="1" fontAlgn="auto" latinLnBrk="0" hangingPunct="1">
              <a:lnSpc>
                <a:spcPct val="117999"/>
              </a:lnSpc>
              <a:spcBef>
                <a:spcPts val="0"/>
              </a:spcBef>
              <a:spcAft>
                <a:spcPts val="0"/>
              </a:spcAft>
              <a:buClrTx/>
              <a:buSzTx/>
              <a:buFontTx/>
              <a:buNone/>
              <a:tabLst/>
              <a:defRPr/>
            </a:pPr>
            <a:r>
              <a:rPr lang="en-US" sz="2200" dirty="0" err="1">
                <a:effectLst/>
                <a:latin typeface="Helvetica Neue"/>
                <a:ea typeface="Helvetica Neue"/>
                <a:cs typeface="Helvetica Neue"/>
                <a:sym typeface="Helvetica Neue"/>
              </a:rPr>
              <a:t>Vincular</a:t>
            </a:r>
            <a:r>
              <a:rPr lang="en-US" sz="2200" dirty="0">
                <a:effectLst/>
                <a:latin typeface="Helvetica Neue"/>
                <a:ea typeface="Helvetica Neue"/>
                <a:cs typeface="Helvetica Neue"/>
                <a:sym typeface="Helvetica Neue"/>
              </a:rPr>
              <a:t> a </a:t>
            </a:r>
            <a:r>
              <a:rPr lang="en-US" sz="2200" dirty="0" err="1">
                <a:effectLst/>
                <a:latin typeface="Helvetica Neue"/>
                <a:ea typeface="Helvetica Neue"/>
                <a:cs typeface="Helvetica Neue"/>
                <a:sym typeface="Helvetica Neue"/>
              </a:rPr>
              <a:t>nuestra</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iniciativa</a:t>
            </a:r>
            <a:r>
              <a:rPr lang="en-US" sz="2200" dirty="0">
                <a:effectLst/>
                <a:latin typeface="Helvetica Neue"/>
                <a:ea typeface="Helvetica Neue"/>
                <a:cs typeface="Helvetica Neue"/>
                <a:sym typeface="Helvetica Neue"/>
              </a:rPr>
              <a:t> el </a:t>
            </a:r>
            <a:r>
              <a:rPr lang="en-US" sz="2200" dirty="0" err="1">
                <a:effectLst/>
                <a:latin typeface="Helvetica Neue"/>
                <a:ea typeface="Helvetica Neue"/>
                <a:cs typeface="Helvetica Neue"/>
                <a:sym typeface="Helvetica Neue"/>
              </a:rPr>
              <a:t>uso</a:t>
            </a:r>
            <a:r>
              <a:rPr lang="en-US" sz="2200" dirty="0">
                <a:effectLst/>
                <a:latin typeface="Helvetica Neue"/>
                <a:ea typeface="Helvetica Neue"/>
                <a:cs typeface="Helvetica Neue"/>
                <a:sym typeface="Helvetica Neue"/>
              </a:rPr>
              <a:t> de </a:t>
            </a:r>
            <a:r>
              <a:rPr lang="en-US" sz="2200" dirty="0" err="1">
                <a:effectLst/>
                <a:latin typeface="Helvetica Neue"/>
                <a:ea typeface="Helvetica Neue"/>
                <a:cs typeface="Helvetica Neue"/>
                <a:sym typeface="Helvetica Neue"/>
              </a:rPr>
              <a:t>tecnologías</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emergentes</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como</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maching</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learnig</a:t>
            </a:r>
            <a:r>
              <a:rPr lang="en-US" sz="2200" dirty="0">
                <a:effectLst/>
                <a:latin typeface="Helvetica Neue"/>
                <a:ea typeface="Helvetica Neue"/>
                <a:cs typeface="Helvetica Neue"/>
                <a:sym typeface="Helvetica Neue"/>
              </a:rPr>
              <a:t>, big data e </a:t>
            </a:r>
            <a:r>
              <a:rPr lang="en-US" sz="2200" dirty="0" err="1">
                <a:effectLst/>
                <a:latin typeface="Helvetica Neue"/>
                <a:ea typeface="Helvetica Neue"/>
                <a:cs typeface="Helvetica Neue"/>
                <a:sym typeface="Helvetica Neue"/>
              </a:rPr>
              <a:t>inteligencia</a:t>
            </a:r>
            <a:r>
              <a:rPr lang="en-US" sz="2200" dirty="0">
                <a:effectLst/>
                <a:latin typeface="Helvetica Neue"/>
                <a:ea typeface="Helvetica Neue"/>
                <a:cs typeface="Helvetica Neue"/>
                <a:sym typeface="Helvetica Neue"/>
              </a:rPr>
              <a:t> artificial. </a:t>
            </a:r>
            <a:endParaRPr lang="es-CO" sz="2200" dirty="0">
              <a:effectLst/>
              <a:latin typeface="Helvetica Neue"/>
              <a:ea typeface="Helvetica Neue"/>
              <a:cs typeface="Helvetica Neue"/>
              <a:sym typeface="Helvetica Neue"/>
            </a:endParaRPr>
          </a:p>
          <a:p>
            <a:endParaRPr lang="es-CO" dirty="0"/>
          </a:p>
        </p:txBody>
      </p:sp>
    </p:spTree>
    <p:extLst>
      <p:ext uri="{BB962C8B-B14F-4D97-AF65-F5344CB8AC3E}">
        <p14:creationId xmlns:p14="http://schemas.microsoft.com/office/powerpoint/2010/main" val="3569070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3048000" y="2244726"/>
            <a:ext cx="18288000" cy="4775200"/>
          </a:xfrm>
        </p:spPr>
        <p:txBody>
          <a:bodyPr anchor="b"/>
          <a:lstStyle>
            <a:lvl1pPr algn="ctr">
              <a:defRPr sz="12000"/>
            </a:lvl1pPr>
          </a:lstStyle>
          <a:p>
            <a:r>
              <a:rPr lang="es-ES"/>
              <a:t>Haga clic para modificar el estilo de título del patrón</a:t>
            </a:r>
            <a:endParaRPr lang="es-CO"/>
          </a:p>
        </p:txBody>
      </p:sp>
      <p:sp>
        <p:nvSpPr>
          <p:cNvPr id="3" name="Subtítulo 2"/>
          <p:cNvSpPr>
            <a:spLocks noGrp="1"/>
          </p:cNvSpPr>
          <p:nvPr>
            <p:ph type="subTitle" idx="1"/>
          </p:nvPr>
        </p:nvSpPr>
        <p:spPr>
          <a:xfrm>
            <a:off x="3048000" y="7204076"/>
            <a:ext cx="18288000"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334C9B95-FD05-4219-A426-E86F8300D7FC}" type="datetimeFigureOut">
              <a:rPr lang="es-CO" smtClean="0"/>
              <a:t>8/11/18</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86CB4B4D-7CA3-9044-876B-883B54F8677D}" type="slidenum">
              <a:rPr lang="es-CO" smtClean="0"/>
              <a:t>‹Nr.›</a:t>
            </a:fld>
            <a:endParaRPr lang="es-CO"/>
          </a:p>
        </p:txBody>
      </p:sp>
    </p:spTree>
    <p:extLst>
      <p:ext uri="{BB962C8B-B14F-4D97-AF65-F5344CB8AC3E}">
        <p14:creationId xmlns:p14="http://schemas.microsoft.com/office/powerpoint/2010/main" val="15045233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334C9B95-FD05-4219-A426-E86F8300D7FC}" type="datetimeFigureOut">
              <a:rPr lang="es-CO" smtClean="0"/>
              <a:t>8/11/18</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86CB4B4D-7CA3-9044-876B-883B54F8677D}" type="slidenum">
              <a:rPr lang="es-CO" smtClean="0"/>
              <a:t>‹Nr.›</a:t>
            </a:fld>
            <a:endParaRPr lang="es-CO"/>
          </a:p>
        </p:txBody>
      </p:sp>
    </p:spTree>
    <p:extLst>
      <p:ext uri="{BB962C8B-B14F-4D97-AF65-F5344CB8AC3E}">
        <p14:creationId xmlns:p14="http://schemas.microsoft.com/office/powerpoint/2010/main" val="9587066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17449800" y="730250"/>
            <a:ext cx="5257800" cy="11623676"/>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1676400" y="730250"/>
            <a:ext cx="15468600" cy="11623676"/>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334C9B95-FD05-4219-A426-E86F8300D7FC}" type="datetimeFigureOut">
              <a:rPr lang="es-CO" smtClean="0"/>
              <a:t>8/11/18</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86CB4B4D-7CA3-9044-876B-883B54F8677D}" type="slidenum">
              <a:rPr lang="es-CO" smtClean="0"/>
              <a:t>‹Nr.›</a:t>
            </a:fld>
            <a:endParaRPr lang="es-CO"/>
          </a:p>
        </p:txBody>
      </p:sp>
    </p:spTree>
    <p:extLst>
      <p:ext uri="{BB962C8B-B14F-4D97-AF65-F5344CB8AC3E}">
        <p14:creationId xmlns:p14="http://schemas.microsoft.com/office/powerpoint/2010/main" val="4285005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831200" y="11281533"/>
            <a:ext cx="15996800" cy="16136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22593219" y="12435243"/>
            <a:ext cx="1463200" cy="1049600"/>
          </a:xfrm>
          <a:prstGeom prst="rect">
            <a:avLst/>
          </a:prstGeom>
        </p:spPr>
        <p:txBody>
          <a:bodyPr lIns="91425" tIns="91425" rIns="91425" bIns="91425" anchor="ctr" anchorCtr="0">
            <a:noAutofit/>
          </a:bodyPr>
          <a:lstStyle/>
          <a:p>
            <a:fld id="{00000000-1234-1234-1234-123412341234}" type="slidenum">
              <a:rPr lang="x-none" smtClean="0"/>
              <a:pPr/>
              <a:t>‹Nr.›</a:t>
            </a:fld>
            <a:endParaRPr lang="x-none"/>
          </a:p>
        </p:txBody>
      </p:sp>
    </p:spTree>
    <p:extLst>
      <p:ext uri="{BB962C8B-B14F-4D97-AF65-F5344CB8AC3E}">
        <p14:creationId xmlns:p14="http://schemas.microsoft.com/office/powerpoint/2010/main" val="339063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334C9B95-FD05-4219-A426-E86F8300D7FC}" type="datetimeFigureOut">
              <a:rPr lang="es-CO" smtClean="0"/>
              <a:t>8/11/18</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86CB4B4D-7CA3-9044-876B-883B54F8677D}" type="slidenum">
              <a:rPr lang="es-CO" smtClean="0"/>
              <a:t>‹Nr.›</a:t>
            </a:fld>
            <a:endParaRPr lang="es-CO"/>
          </a:p>
        </p:txBody>
      </p:sp>
    </p:spTree>
    <p:extLst>
      <p:ext uri="{BB962C8B-B14F-4D97-AF65-F5344CB8AC3E}">
        <p14:creationId xmlns:p14="http://schemas.microsoft.com/office/powerpoint/2010/main" val="3158773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663700" y="3419477"/>
            <a:ext cx="21031200" cy="5705474"/>
          </a:xfrm>
        </p:spPr>
        <p:txBody>
          <a:bodyPr anchor="b"/>
          <a:lstStyle>
            <a:lvl1pPr>
              <a:defRPr sz="12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334C9B95-FD05-4219-A426-E86F8300D7FC}" type="datetimeFigureOut">
              <a:rPr lang="es-CO" smtClean="0"/>
              <a:t>8/11/18</a:t>
            </a:fld>
            <a:endParaRPr lang="es-CO"/>
          </a:p>
        </p:txBody>
      </p:sp>
      <p:sp>
        <p:nvSpPr>
          <p:cNvPr id="5" name="Marcador de pie de página 4"/>
          <p:cNvSpPr>
            <a:spLocks noGrp="1"/>
          </p:cNvSpPr>
          <p:nvPr>
            <p:ph type="ftr" sz="quarter" idx="11"/>
          </p:nvPr>
        </p:nvSpPr>
        <p:spPr/>
        <p:txBody>
          <a:bodyPr/>
          <a:lstStyle/>
          <a:p>
            <a:endParaRPr lang="es-CO"/>
          </a:p>
        </p:txBody>
      </p:sp>
      <p:sp>
        <p:nvSpPr>
          <p:cNvPr id="6" name="Marcador de número de diapositiva 5"/>
          <p:cNvSpPr>
            <a:spLocks noGrp="1"/>
          </p:cNvSpPr>
          <p:nvPr>
            <p:ph type="sldNum" sz="quarter" idx="12"/>
          </p:nvPr>
        </p:nvSpPr>
        <p:spPr/>
        <p:txBody>
          <a:bodyPr/>
          <a:lstStyle/>
          <a:p>
            <a:fld id="{86CB4B4D-7CA3-9044-876B-883B54F8677D}" type="slidenum">
              <a:rPr lang="es-CO" smtClean="0"/>
              <a:t>‹Nr.›</a:t>
            </a:fld>
            <a:endParaRPr lang="es-CO"/>
          </a:p>
        </p:txBody>
      </p:sp>
    </p:spTree>
    <p:extLst>
      <p:ext uri="{BB962C8B-B14F-4D97-AF65-F5344CB8AC3E}">
        <p14:creationId xmlns:p14="http://schemas.microsoft.com/office/powerpoint/2010/main" val="1711428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1676400" y="3651250"/>
            <a:ext cx="10363200" cy="870267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12344400" y="3651250"/>
            <a:ext cx="10363200" cy="870267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334C9B95-FD05-4219-A426-E86F8300D7FC}" type="datetimeFigureOut">
              <a:rPr lang="es-CO" smtClean="0"/>
              <a:t>8/11/18</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86CB4B4D-7CA3-9044-876B-883B54F8677D}" type="slidenum">
              <a:rPr lang="es-CO" smtClean="0"/>
              <a:t>‹Nr.›</a:t>
            </a:fld>
            <a:endParaRPr lang="es-CO"/>
          </a:p>
        </p:txBody>
      </p:sp>
    </p:spTree>
    <p:extLst>
      <p:ext uri="{BB962C8B-B14F-4D97-AF65-F5344CB8AC3E}">
        <p14:creationId xmlns:p14="http://schemas.microsoft.com/office/powerpoint/2010/main" val="2247236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1679576" y="730251"/>
            <a:ext cx="21031200" cy="2651126"/>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1679577" y="3362326"/>
            <a:ext cx="10315574"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s-ES"/>
              <a:t>Editar el estilo de texto del patrón</a:t>
            </a:r>
          </a:p>
        </p:txBody>
      </p:sp>
      <p:sp>
        <p:nvSpPr>
          <p:cNvPr id="4" name="Marcador de contenido 3"/>
          <p:cNvSpPr>
            <a:spLocks noGrp="1"/>
          </p:cNvSpPr>
          <p:nvPr>
            <p:ph sz="half" idx="2"/>
          </p:nvPr>
        </p:nvSpPr>
        <p:spPr>
          <a:xfrm>
            <a:off x="1679577" y="5010150"/>
            <a:ext cx="10315574" cy="736917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12344400" y="3362326"/>
            <a:ext cx="1036637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s-ES"/>
              <a:t>Editar el estilo de texto del patrón</a:t>
            </a:r>
          </a:p>
        </p:txBody>
      </p:sp>
      <p:sp>
        <p:nvSpPr>
          <p:cNvPr id="6" name="Marcador de contenido 5"/>
          <p:cNvSpPr>
            <a:spLocks noGrp="1"/>
          </p:cNvSpPr>
          <p:nvPr>
            <p:ph sz="quarter" idx="4"/>
          </p:nvPr>
        </p:nvSpPr>
        <p:spPr>
          <a:xfrm>
            <a:off x="12344400" y="5010150"/>
            <a:ext cx="10366376" cy="7369176"/>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334C9B95-FD05-4219-A426-E86F8300D7FC}" type="datetimeFigureOut">
              <a:rPr lang="es-CO" smtClean="0"/>
              <a:t>8/11/18</a:t>
            </a:fld>
            <a:endParaRPr lang="es-CO"/>
          </a:p>
        </p:txBody>
      </p:sp>
      <p:sp>
        <p:nvSpPr>
          <p:cNvPr id="8" name="Marcador de pie de página 7"/>
          <p:cNvSpPr>
            <a:spLocks noGrp="1"/>
          </p:cNvSpPr>
          <p:nvPr>
            <p:ph type="ftr" sz="quarter" idx="11"/>
          </p:nvPr>
        </p:nvSpPr>
        <p:spPr/>
        <p:txBody>
          <a:bodyPr/>
          <a:lstStyle/>
          <a:p>
            <a:endParaRPr lang="es-CO"/>
          </a:p>
        </p:txBody>
      </p:sp>
      <p:sp>
        <p:nvSpPr>
          <p:cNvPr id="9" name="Marcador de número de diapositiva 8"/>
          <p:cNvSpPr>
            <a:spLocks noGrp="1"/>
          </p:cNvSpPr>
          <p:nvPr>
            <p:ph type="sldNum" sz="quarter" idx="12"/>
          </p:nvPr>
        </p:nvSpPr>
        <p:spPr/>
        <p:txBody>
          <a:bodyPr/>
          <a:lstStyle/>
          <a:p>
            <a:fld id="{86CB4B4D-7CA3-9044-876B-883B54F8677D}" type="slidenum">
              <a:rPr lang="es-CO" smtClean="0"/>
              <a:t>‹Nr.›</a:t>
            </a:fld>
            <a:endParaRPr lang="es-CO"/>
          </a:p>
        </p:txBody>
      </p:sp>
    </p:spTree>
    <p:extLst>
      <p:ext uri="{BB962C8B-B14F-4D97-AF65-F5344CB8AC3E}">
        <p14:creationId xmlns:p14="http://schemas.microsoft.com/office/powerpoint/2010/main" val="3756670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334C9B95-FD05-4219-A426-E86F8300D7FC}" type="datetimeFigureOut">
              <a:rPr lang="es-CO" smtClean="0"/>
              <a:t>8/11/18</a:t>
            </a:fld>
            <a:endParaRPr lang="es-CO"/>
          </a:p>
        </p:txBody>
      </p:sp>
      <p:sp>
        <p:nvSpPr>
          <p:cNvPr id="4" name="Marcador de pie de página 3"/>
          <p:cNvSpPr>
            <a:spLocks noGrp="1"/>
          </p:cNvSpPr>
          <p:nvPr>
            <p:ph type="ftr" sz="quarter" idx="11"/>
          </p:nvPr>
        </p:nvSpPr>
        <p:spPr/>
        <p:txBody>
          <a:bodyPr/>
          <a:lstStyle/>
          <a:p>
            <a:endParaRPr lang="es-CO"/>
          </a:p>
        </p:txBody>
      </p:sp>
      <p:sp>
        <p:nvSpPr>
          <p:cNvPr id="5" name="Marcador de número de diapositiva 4"/>
          <p:cNvSpPr>
            <a:spLocks noGrp="1"/>
          </p:cNvSpPr>
          <p:nvPr>
            <p:ph type="sldNum" sz="quarter" idx="12"/>
          </p:nvPr>
        </p:nvSpPr>
        <p:spPr/>
        <p:txBody>
          <a:bodyPr/>
          <a:lstStyle/>
          <a:p>
            <a:fld id="{86CB4B4D-7CA3-9044-876B-883B54F8677D}" type="slidenum">
              <a:rPr lang="es-CO" smtClean="0"/>
              <a:t>‹Nr.›</a:t>
            </a:fld>
            <a:endParaRPr lang="es-CO"/>
          </a:p>
        </p:txBody>
      </p:sp>
    </p:spTree>
    <p:extLst>
      <p:ext uri="{BB962C8B-B14F-4D97-AF65-F5344CB8AC3E}">
        <p14:creationId xmlns:p14="http://schemas.microsoft.com/office/powerpoint/2010/main" val="8570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34C9B95-FD05-4219-A426-E86F8300D7FC}" type="datetimeFigureOut">
              <a:rPr lang="es-CO" smtClean="0"/>
              <a:t>8/11/18</a:t>
            </a:fld>
            <a:endParaRPr lang="es-CO"/>
          </a:p>
        </p:txBody>
      </p:sp>
      <p:sp>
        <p:nvSpPr>
          <p:cNvPr id="3" name="Marcador de pie de página 2"/>
          <p:cNvSpPr>
            <a:spLocks noGrp="1"/>
          </p:cNvSpPr>
          <p:nvPr>
            <p:ph type="ftr" sz="quarter" idx="11"/>
          </p:nvPr>
        </p:nvSpPr>
        <p:spPr/>
        <p:txBody>
          <a:bodyPr/>
          <a:lstStyle/>
          <a:p>
            <a:endParaRPr lang="es-CO"/>
          </a:p>
        </p:txBody>
      </p:sp>
      <p:sp>
        <p:nvSpPr>
          <p:cNvPr id="4" name="Marcador de número de diapositiva 3"/>
          <p:cNvSpPr>
            <a:spLocks noGrp="1"/>
          </p:cNvSpPr>
          <p:nvPr>
            <p:ph type="sldNum" sz="quarter" idx="12"/>
          </p:nvPr>
        </p:nvSpPr>
        <p:spPr/>
        <p:txBody>
          <a:bodyPr/>
          <a:lstStyle/>
          <a:p>
            <a:fld id="{86CB4B4D-7CA3-9044-876B-883B54F8677D}" type="slidenum">
              <a:rPr lang="es-CO" smtClean="0"/>
              <a:t>‹Nr.›</a:t>
            </a:fld>
            <a:endParaRPr lang="es-CO"/>
          </a:p>
        </p:txBody>
      </p:sp>
    </p:spTree>
    <p:extLst>
      <p:ext uri="{BB962C8B-B14F-4D97-AF65-F5344CB8AC3E}">
        <p14:creationId xmlns:p14="http://schemas.microsoft.com/office/powerpoint/2010/main" val="1656799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679577" y="914400"/>
            <a:ext cx="7864474" cy="3200400"/>
          </a:xfrm>
        </p:spPr>
        <p:txBody>
          <a:bodyPr anchor="b"/>
          <a:lstStyle>
            <a:lvl1pPr>
              <a:defRPr sz="6400"/>
            </a:lvl1pPr>
          </a:lstStyle>
          <a:p>
            <a:r>
              <a:rPr lang="es-ES"/>
              <a:t>Haga clic para modificar el estilo de título del patrón</a:t>
            </a:r>
            <a:endParaRPr lang="es-CO"/>
          </a:p>
        </p:txBody>
      </p:sp>
      <p:sp>
        <p:nvSpPr>
          <p:cNvPr id="3" name="Marcador de contenido 2"/>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334C9B95-FD05-4219-A426-E86F8300D7FC}" type="datetimeFigureOut">
              <a:rPr lang="es-CO" smtClean="0"/>
              <a:t>8/11/18</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86CB4B4D-7CA3-9044-876B-883B54F8677D}" type="slidenum">
              <a:rPr lang="es-CO" smtClean="0"/>
              <a:t>‹Nr.›</a:t>
            </a:fld>
            <a:endParaRPr lang="es-CO"/>
          </a:p>
        </p:txBody>
      </p:sp>
    </p:spTree>
    <p:extLst>
      <p:ext uri="{BB962C8B-B14F-4D97-AF65-F5344CB8AC3E}">
        <p14:creationId xmlns:p14="http://schemas.microsoft.com/office/powerpoint/2010/main" val="1197713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679577" y="914400"/>
            <a:ext cx="7864474" cy="3200400"/>
          </a:xfrm>
        </p:spPr>
        <p:txBody>
          <a:bodyPr anchor="b"/>
          <a:lstStyle>
            <a:lvl1pPr>
              <a:defRPr sz="64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10366376" y="1974851"/>
            <a:ext cx="12344400" cy="974725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s-CO"/>
          </a:p>
        </p:txBody>
      </p:sp>
      <p:sp>
        <p:nvSpPr>
          <p:cNvPr id="4" name="Marcador de texto 3"/>
          <p:cNvSpPr>
            <a:spLocks noGrp="1"/>
          </p:cNvSpPr>
          <p:nvPr>
            <p:ph type="body" sz="half" idx="2"/>
          </p:nvPr>
        </p:nvSpPr>
        <p:spPr>
          <a:xfrm>
            <a:off x="1679577" y="4114800"/>
            <a:ext cx="7864474"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334C9B95-FD05-4219-A426-E86F8300D7FC}" type="datetimeFigureOut">
              <a:rPr lang="es-CO" smtClean="0"/>
              <a:t>8/11/18</a:t>
            </a:fld>
            <a:endParaRPr lang="es-CO"/>
          </a:p>
        </p:txBody>
      </p:sp>
      <p:sp>
        <p:nvSpPr>
          <p:cNvPr id="6" name="Marcador de pie de página 5"/>
          <p:cNvSpPr>
            <a:spLocks noGrp="1"/>
          </p:cNvSpPr>
          <p:nvPr>
            <p:ph type="ftr" sz="quarter" idx="11"/>
          </p:nvPr>
        </p:nvSpPr>
        <p:spPr/>
        <p:txBody>
          <a:bodyPr/>
          <a:lstStyle/>
          <a:p>
            <a:endParaRPr lang="es-CO"/>
          </a:p>
        </p:txBody>
      </p:sp>
      <p:sp>
        <p:nvSpPr>
          <p:cNvPr id="7" name="Marcador de número de diapositiva 6"/>
          <p:cNvSpPr>
            <a:spLocks noGrp="1"/>
          </p:cNvSpPr>
          <p:nvPr>
            <p:ph type="sldNum" sz="quarter" idx="12"/>
          </p:nvPr>
        </p:nvSpPr>
        <p:spPr/>
        <p:txBody>
          <a:bodyPr/>
          <a:lstStyle/>
          <a:p>
            <a:fld id="{86CB4B4D-7CA3-9044-876B-883B54F8677D}" type="slidenum">
              <a:rPr lang="es-CO" smtClean="0"/>
              <a:t>‹Nr.›</a:t>
            </a:fld>
            <a:endParaRPr lang="es-CO"/>
          </a:p>
        </p:txBody>
      </p:sp>
    </p:spTree>
    <p:extLst>
      <p:ext uri="{BB962C8B-B14F-4D97-AF65-F5344CB8AC3E}">
        <p14:creationId xmlns:p14="http://schemas.microsoft.com/office/powerpoint/2010/main" val="38342471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334C9B95-FD05-4219-A426-E86F8300D7FC}" type="datetimeFigureOut">
              <a:rPr lang="es-CO" smtClean="0"/>
              <a:t>8/11/18</a:t>
            </a:fld>
            <a:endParaRPr lang="es-CO"/>
          </a:p>
        </p:txBody>
      </p:sp>
      <p:sp>
        <p:nvSpPr>
          <p:cNvPr id="5" name="Marcador de pie de página 4"/>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s-CO"/>
          </a:p>
        </p:txBody>
      </p:sp>
      <p:sp>
        <p:nvSpPr>
          <p:cNvPr id="6" name="Marcador de número de diapositiva 5"/>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86CB4B4D-7CA3-9044-876B-883B54F8677D}" type="slidenum">
              <a:rPr lang="es-CO" smtClean="0"/>
              <a:t>‹Nr.›</a:t>
            </a:fld>
            <a:endParaRPr lang="es-CO"/>
          </a:p>
        </p:txBody>
      </p:sp>
    </p:spTree>
    <p:extLst>
      <p:ext uri="{BB962C8B-B14F-4D97-AF65-F5344CB8AC3E}">
        <p14:creationId xmlns:p14="http://schemas.microsoft.com/office/powerpoint/2010/main" val="146627529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s-CO"/>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video" Target="NULL" TargetMode="External"/><Relationship Id="rId2" Type="http://schemas.microsoft.com/office/2007/relationships/media" Target="../media/media1.mp4"/></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emf"/><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11.png"/><Relationship Id="rId9" Type="http://schemas.openxmlformats.org/officeDocument/2006/relationships/image" Target="../media/image3.pn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3.png"/><Relationship Id="rId7"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jp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1" Type="http://schemas.openxmlformats.org/officeDocument/2006/relationships/image" Target="../media/image20.png"/><Relationship Id="rId12" Type="http://schemas.openxmlformats.org/officeDocument/2006/relationships/image" Target="../media/image21.png"/><Relationship Id="rId13" Type="http://schemas.openxmlformats.org/officeDocument/2006/relationships/image" Target="../media/image22.png"/><Relationship Id="rId1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6.png"/><Relationship Id="rId6" Type="http://schemas.microsoft.com/office/2007/relationships/hdphoto" Target="../media/hdphoto1.wdp"/><Relationship Id="rId7" Type="http://schemas.openxmlformats.org/officeDocument/2006/relationships/image" Target="../media/image17.png"/><Relationship Id="rId8" Type="http://schemas.openxmlformats.org/officeDocument/2006/relationships/image" Target="../media/image13.jpg"/><Relationship Id="rId9" Type="http://schemas.openxmlformats.org/officeDocument/2006/relationships/image" Target="../media/image18.png"/><Relationship Id="rId10"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24.jpeg"/><Relationship Id="rId6" Type="http://schemas.openxmlformats.org/officeDocument/2006/relationships/image" Target="../media/image25.png"/><Relationship Id="rId7" Type="http://schemas.openxmlformats.org/officeDocument/2006/relationships/image" Target="../media/image26.jpg"/><Relationship Id="rId8"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xmlns="" id="{FB75703F-EE63-45AA-B7D5-8839F7E5E048}"/>
              </a:ext>
            </a:extLst>
          </p:cNvPr>
          <p:cNvSpPr/>
          <p:nvPr/>
        </p:nvSpPr>
        <p:spPr>
          <a:xfrm>
            <a:off x="0" y="0"/>
            <a:ext cx="24384000" cy="13716000"/>
          </a:xfrm>
          <a:prstGeom prst="rect">
            <a:avLst/>
          </a:prstGeom>
          <a:solidFill>
            <a:srgbClr val="592E83"/>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s-ES_tradnl" sz="3200" b="0" i="0" u="none" strike="noStrike" cap="none" spc="0" normalizeH="0" baseline="0">
              <a:ln>
                <a:noFill/>
              </a:ln>
              <a:solidFill>
                <a:srgbClr val="FFFFFF"/>
              </a:solidFill>
              <a:effectLst/>
              <a:uFillTx/>
              <a:latin typeface="+mn-lt"/>
              <a:ea typeface="+mn-ea"/>
              <a:cs typeface="+mn-cs"/>
              <a:sym typeface="Helvetica Light"/>
            </a:endParaRPr>
          </a:p>
        </p:txBody>
      </p:sp>
      <p:pic>
        <p:nvPicPr>
          <p:cNvPr id="28" name="Imagen 27">
            <a:extLst>
              <a:ext uri="{FF2B5EF4-FFF2-40B4-BE49-F238E27FC236}">
                <a16:creationId xmlns:a16="http://schemas.microsoft.com/office/drawing/2014/main" xmlns="" id="{43A598C5-AA86-574A-84E5-8764835A21A6}"/>
              </a:ext>
            </a:extLst>
          </p:cNvPr>
          <p:cNvPicPr>
            <a:picLocks noChangeAspect="1"/>
          </p:cNvPicPr>
          <p:nvPr/>
        </p:nvPicPr>
        <p:blipFill rotWithShape="1">
          <a:blip r:embed="rId3">
            <a:extLst>
              <a:ext uri="{28A0092B-C50C-407E-A947-70E740481C1C}">
                <a14:useLocalDpi xmlns:a14="http://schemas.microsoft.com/office/drawing/2010/main" val="0"/>
              </a:ext>
            </a:extLst>
          </a:blip>
          <a:srcRect t="42494"/>
          <a:stretch/>
        </p:blipFill>
        <p:spPr>
          <a:xfrm rot="16200000" flipV="1">
            <a:off x="-2980555" y="4019754"/>
            <a:ext cx="13937897" cy="8035213"/>
          </a:xfrm>
          <a:prstGeom prst="rect">
            <a:avLst/>
          </a:prstGeom>
        </p:spPr>
      </p:pic>
      <p:sp>
        <p:nvSpPr>
          <p:cNvPr id="27" name="Rectángulo 26">
            <a:extLst>
              <a:ext uri="{FF2B5EF4-FFF2-40B4-BE49-F238E27FC236}">
                <a16:creationId xmlns:a16="http://schemas.microsoft.com/office/drawing/2014/main" xmlns="" id="{06FFAD9F-D1A3-45F0-BFBE-3EC3064031FE}"/>
              </a:ext>
            </a:extLst>
          </p:cNvPr>
          <p:cNvSpPr/>
          <p:nvPr/>
        </p:nvSpPr>
        <p:spPr>
          <a:xfrm>
            <a:off x="-59269" y="-30667"/>
            <a:ext cx="24413213" cy="13716000"/>
          </a:xfrm>
          <a:prstGeom prst="rect">
            <a:avLst/>
          </a:prstGeom>
          <a:solidFill>
            <a:srgbClr val="592E83">
              <a:alpha val="23000"/>
            </a:srgbClr>
          </a:solidFill>
          <a:ln w="12700" cap="flat">
            <a:noFill/>
            <a:miter lim="400000"/>
          </a:ln>
          <a:effectLst>
            <a:outerShdw blurRad="50800" dist="50800" dir="5400000" algn="ctr" rotWithShape="0">
              <a:srgbClr val="000000">
                <a:alpha val="39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s-ES_tradnl" sz="32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Shape 99"/>
          <p:cNvSpPr>
            <a:spLocks noChangeArrowheads="1"/>
          </p:cNvSpPr>
          <p:nvPr/>
        </p:nvSpPr>
        <p:spPr bwMode="auto">
          <a:xfrm>
            <a:off x="3689349" y="3977821"/>
            <a:ext cx="15784513"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lIns="142874" tIns="142874" rIns="142874" bIns="142874" anchor="ctr">
            <a:spAutoFit/>
          </a:bodyPr>
          <a:lstStyle>
            <a:lvl1pPr defTabSz="855663">
              <a:defRPr sz="5000">
                <a:solidFill>
                  <a:srgbClr val="000000"/>
                </a:solidFill>
                <a:latin typeface="Helvetica Light" charset="0"/>
                <a:ea typeface="Helvetica Light" charset="0"/>
                <a:cs typeface="Helvetica Light" charset="0"/>
                <a:sym typeface="Helvetica Light" charset="0"/>
              </a:defRPr>
            </a:lvl1pPr>
            <a:lvl2pPr marL="742950" indent="-285750" defTabSz="855663">
              <a:defRPr sz="5000">
                <a:solidFill>
                  <a:srgbClr val="000000"/>
                </a:solidFill>
                <a:latin typeface="Helvetica Light" charset="0"/>
                <a:ea typeface="Helvetica Light" charset="0"/>
                <a:cs typeface="Helvetica Light" charset="0"/>
                <a:sym typeface="Helvetica Light" charset="0"/>
              </a:defRPr>
            </a:lvl2pPr>
            <a:lvl3pPr marL="1143000" indent="-228600" defTabSz="855663">
              <a:defRPr sz="5000">
                <a:solidFill>
                  <a:srgbClr val="000000"/>
                </a:solidFill>
                <a:latin typeface="Helvetica Light" charset="0"/>
                <a:ea typeface="Helvetica Light" charset="0"/>
                <a:cs typeface="Helvetica Light" charset="0"/>
                <a:sym typeface="Helvetica Light" charset="0"/>
              </a:defRPr>
            </a:lvl3pPr>
            <a:lvl4pPr marL="1600200" indent="-228600" defTabSz="855663">
              <a:defRPr sz="5000">
                <a:solidFill>
                  <a:srgbClr val="000000"/>
                </a:solidFill>
                <a:latin typeface="Helvetica Light" charset="0"/>
                <a:ea typeface="Helvetica Light" charset="0"/>
                <a:cs typeface="Helvetica Light" charset="0"/>
                <a:sym typeface="Helvetica Light" charset="0"/>
              </a:defRPr>
            </a:lvl4pPr>
            <a:lvl5pPr marL="2057400" indent="-228600" defTabSz="855663">
              <a:defRPr sz="5000">
                <a:solidFill>
                  <a:srgbClr val="000000"/>
                </a:solidFill>
                <a:latin typeface="Helvetica Light" charset="0"/>
                <a:ea typeface="Helvetica Light" charset="0"/>
                <a:cs typeface="Helvetica Light" charset="0"/>
                <a:sym typeface="Helvetica Light" charset="0"/>
              </a:defRPr>
            </a:lvl5pPr>
            <a:lvl6pPr marL="25146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s-ES_tradnl" altLang="es-ES_tradnl" sz="14300" b="1">
              <a:solidFill>
                <a:schemeClr val="bg1"/>
              </a:solidFill>
              <a:latin typeface="Work Sans" charset="0"/>
              <a:ea typeface="Work Sans" charset="0"/>
              <a:cs typeface="Work Sans" charset="0"/>
              <a:sym typeface="BebasNeueBold" charset="0"/>
            </a:endParaRPr>
          </a:p>
        </p:txBody>
      </p:sp>
      <p:sp>
        <p:nvSpPr>
          <p:cNvPr id="6" name="Rectángulo 5">
            <a:extLst>
              <a:ext uri="{FF2B5EF4-FFF2-40B4-BE49-F238E27FC236}">
                <a16:creationId xmlns:a16="http://schemas.microsoft.com/office/drawing/2014/main" xmlns="" id="{7CED3033-7944-9B4D-AF18-AB3D4BE55B6E}"/>
              </a:ext>
            </a:extLst>
          </p:cNvPr>
          <p:cNvSpPr/>
          <p:nvPr/>
        </p:nvSpPr>
        <p:spPr>
          <a:xfrm>
            <a:off x="-29213" y="13139379"/>
            <a:ext cx="24413213" cy="607287"/>
          </a:xfrm>
          <a:prstGeom prst="rect">
            <a:avLst/>
          </a:prstGeom>
          <a:solidFill>
            <a:srgbClr val="49B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xmlns="" id="{BD064061-52BE-D544-993F-9152739B806D}"/>
              </a:ext>
            </a:extLst>
          </p:cNvPr>
          <p:cNvSpPr txBox="1"/>
          <p:nvPr/>
        </p:nvSpPr>
        <p:spPr>
          <a:xfrm rot="16200000">
            <a:off x="-403315" y="372649"/>
            <a:ext cx="1114408" cy="307777"/>
          </a:xfrm>
          <a:prstGeom prst="rect">
            <a:avLst/>
          </a:prstGeom>
          <a:noFill/>
        </p:spPr>
        <p:txBody>
          <a:bodyPr wrap="none" rtlCol="0">
            <a:spAutoFit/>
          </a:bodyPr>
          <a:lstStyle/>
          <a:p>
            <a:r>
              <a:rPr lang="es-ES_tradnl" sz="1400" dirty="0" err="1">
                <a:solidFill>
                  <a:schemeClr val="bg1"/>
                </a:solidFill>
              </a:rPr>
              <a:t>Foto:freepik</a:t>
            </a:r>
            <a:endParaRPr lang="es-ES_tradnl" sz="1400" dirty="0">
              <a:solidFill>
                <a:schemeClr val="bg1"/>
              </a:solidFill>
            </a:endParaRPr>
          </a:p>
        </p:txBody>
      </p:sp>
      <p:sp>
        <p:nvSpPr>
          <p:cNvPr id="3" name="Rectángulo 2">
            <a:extLst>
              <a:ext uri="{FF2B5EF4-FFF2-40B4-BE49-F238E27FC236}">
                <a16:creationId xmlns:a16="http://schemas.microsoft.com/office/drawing/2014/main" xmlns="" id="{F3DA3CF9-9947-4A61-AD2B-7B9E6FD15485}"/>
              </a:ext>
            </a:extLst>
          </p:cNvPr>
          <p:cNvSpPr/>
          <p:nvPr/>
        </p:nvSpPr>
        <p:spPr>
          <a:xfrm>
            <a:off x="-89322" y="13138789"/>
            <a:ext cx="24473322" cy="572721"/>
          </a:xfrm>
          <a:prstGeom prst="rect">
            <a:avLst/>
          </a:prstGeom>
        </p:spPr>
        <p:txBody>
          <a:bodyPr wrap="square">
            <a:spAutoFit/>
          </a:bodyPr>
          <a:lstStyle/>
          <a:p>
            <a:pPr algn="r">
              <a:lnSpc>
                <a:spcPct val="107000"/>
              </a:lnSpc>
              <a:spcAft>
                <a:spcPts val="800"/>
              </a:spcAft>
            </a:pPr>
            <a:r>
              <a:rPr lang="es-GT" sz="3200" dirty="0">
                <a:solidFill>
                  <a:schemeClr val="bg1"/>
                </a:solidFill>
                <a:latin typeface="Impact" panose="020B0806030902050204" pitchFamily="34" charset="0"/>
                <a:ea typeface="Times New Roman" panose="02020603050405020304" pitchFamily="18" charset="0"/>
                <a:cs typeface="Times New Roman" panose="02020603050405020304" pitchFamily="18" charset="0"/>
              </a:rPr>
              <a:t>Tegucigalpa, 23 y 24 Octubre de 2018</a:t>
            </a:r>
            <a:endParaRPr lang="es-CO" sz="2800" dirty="0">
              <a:solidFill>
                <a:schemeClr val="bg1"/>
              </a:solidFill>
              <a:effectLst/>
              <a:latin typeface="Impact" panose="020B0806030902050204" pitchFamily="34" charset="0"/>
              <a:ea typeface="Times New Roman" panose="02020603050405020304" pitchFamily="18" charset="0"/>
              <a:cs typeface="Times New Roman" panose="02020603050405020304" pitchFamily="18" charset="0"/>
            </a:endParaRPr>
          </a:p>
        </p:txBody>
      </p:sp>
      <p:sp>
        <p:nvSpPr>
          <p:cNvPr id="2" name="Rectángulo 1">
            <a:extLst>
              <a:ext uri="{FF2B5EF4-FFF2-40B4-BE49-F238E27FC236}">
                <a16:creationId xmlns:a16="http://schemas.microsoft.com/office/drawing/2014/main" xmlns="" id="{E6460C9C-A4EE-451E-B1C0-70F1CE4B20AE}"/>
              </a:ext>
            </a:extLst>
          </p:cNvPr>
          <p:cNvSpPr/>
          <p:nvPr/>
        </p:nvSpPr>
        <p:spPr>
          <a:xfrm>
            <a:off x="-59268" y="13161891"/>
            <a:ext cx="24473322" cy="584775"/>
          </a:xfrm>
          <a:prstGeom prst="rect">
            <a:avLst/>
          </a:prstGeom>
        </p:spPr>
        <p:txBody>
          <a:bodyPr wrap="square">
            <a:spAutoFit/>
          </a:bodyPr>
          <a:lstStyle/>
          <a:p>
            <a:r>
              <a:rPr lang="es-ES" sz="3200" dirty="0">
                <a:solidFill>
                  <a:schemeClr val="bg1"/>
                </a:solidFill>
                <a:latin typeface="Impact" charset="0"/>
                <a:ea typeface="Impact" charset="0"/>
                <a:cs typeface="Impact" charset="0"/>
              </a:rPr>
              <a:t>Mesas de diálogo para la </a:t>
            </a:r>
            <a:r>
              <a:rPr lang="es-ES" sz="3200" dirty="0" err="1">
                <a:solidFill>
                  <a:schemeClr val="bg1"/>
                </a:solidFill>
                <a:latin typeface="Impact" charset="0"/>
                <a:ea typeface="Impact" charset="0"/>
                <a:cs typeface="Impact" charset="0"/>
              </a:rPr>
              <a:t>co</a:t>
            </a:r>
            <a:r>
              <a:rPr lang="es-ES" sz="3200" dirty="0">
                <a:solidFill>
                  <a:schemeClr val="bg1"/>
                </a:solidFill>
                <a:latin typeface="Impact" charset="0"/>
                <a:ea typeface="Impact" charset="0"/>
                <a:cs typeface="Impact" charset="0"/>
              </a:rPr>
              <a:t>– creación de la política nacional de datos abiertos de Honduras</a:t>
            </a:r>
          </a:p>
        </p:txBody>
      </p:sp>
      <p:sp>
        <p:nvSpPr>
          <p:cNvPr id="17" name="Shape 99">
            <a:extLst>
              <a:ext uri="{FF2B5EF4-FFF2-40B4-BE49-F238E27FC236}">
                <a16:creationId xmlns:a16="http://schemas.microsoft.com/office/drawing/2014/main" xmlns="" id="{01F617E8-1B03-43DF-95B2-FF28A7A42AF0}"/>
              </a:ext>
            </a:extLst>
          </p:cNvPr>
          <p:cNvSpPr>
            <a:spLocks noChangeArrowheads="1"/>
          </p:cNvSpPr>
          <p:nvPr/>
        </p:nvSpPr>
        <p:spPr bwMode="auto">
          <a:xfrm>
            <a:off x="0" y="2536256"/>
            <a:ext cx="23949927" cy="665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42874" tIns="142874" rIns="142874" bIns="142874" anchor="ctr">
            <a:spAutoFit/>
          </a:bodyPr>
          <a:lstStyle>
            <a:lvl1pPr defTabSz="855663">
              <a:defRPr sz="5000">
                <a:solidFill>
                  <a:srgbClr val="000000"/>
                </a:solidFill>
                <a:latin typeface="Helvetica Light" charset="0"/>
                <a:ea typeface="Helvetica Light" charset="0"/>
                <a:cs typeface="Helvetica Light" charset="0"/>
                <a:sym typeface="Helvetica Light" charset="0"/>
              </a:defRPr>
            </a:lvl1pPr>
            <a:lvl2pPr marL="742950" indent="-285750" defTabSz="855663">
              <a:defRPr sz="5000">
                <a:solidFill>
                  <a:srgbClr val="000000"/>
                </a:solidFill>
                <a:latin typeface="Helvetica Light" charset="0"/>
                <a:ea typeface="Helvetica Light" charset="0"/>
                <a:cs typeface="Helvetica Light" charset="0"/>
                <a:sym typeface="Helvetica Light" charset="0"/>
              </a:defRPr>
            </a:lvl2pPr>
            <a:lvl3pPr marL="1143000" indent="-228600" defTabSz="855663">
              <a:defRPr sz="5000">
                <a:solidFill>
                  <a:srgbClr val="000000"/>
                </a:solidFill>
                <a:latin typeface="Helvetica Light" charset="0"/>
                <a:ea typeface="Helvetica Light" charset="0"/>
                <a:cs typeface="Helvetica Light" charset="0"/>
                <a:sym typeface="Helvetica Light" charset="0"/>
              </a:defRPr>
            </a:lvl3pPr>
            <a:lvl4pPr marL="1600200" indent="-228600" defTabSz="855663">
              <a:defRPr sz="5000">
                <a:solidFill>
                  <a:srgbClr val="000000"/>
                </a:solidFill>
                <a:latin typeface="Helvetica Light" charset="0"/>
                <a:ea typeface="Helvetica Light" charset="0"/>
                <a:cs typeface="Helvetica Light" charset="0"/>
                <a:sym typeface="Helvetica Light" charset="0"/>
              </a:defRPr>
            </a:lvl4pPr>
            <a:lvl5pPr marL="2057400" indent="-228600" defTabSz="855663">
              <a:defRPr sz="5000">
                <a:solidFill>
                  <a:srgbClr val="000000"/>
                </a:solidFill>
                <a:latin typeface="Helvetica Light" charset="0"/>
                <a:ea typeface="Helvetica Light" charset="0"/>
                <a:cs typeface="Helvetica Light" charset="0"/>
                <a:sym typeface="Helvetica Light" charset="0"/>
              </a:defRPr>
            </a:lvl5pPr>
            <a:lvl6pPr marL="25146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defRPr/>
            </a:pPr>
            <a:r>
              <a:rPr lang="es-ES_tradnl" altLang="es-CO" sz="13800" dirty="0">
                <a:solidFill>
                  <a:schemeClr val="bg1"/>
                </a:solidFill>
                <a:effectLst>
                  <a:outerShdw blurRad="38100" dist="38100" dir="2700000" algn="tl">
                    <a:srgbClr val="000000">
                      <a:alpha val="43137"/>
                    </a:srgbClr>
                  </a:outerShdw>
                </a:effectLst>
                <a:latin typeface="Impact" panose="020B0806030902050204" pitchFamily="34" charset="0"/>
                <a:ea typeface="Bebas Neue" charset="0"/>
                <a:cs typeface="Bebas Neue" charset="0"/>
                <a:sym typeface="BebasNeueBold" charset="0"/>
              </a:rPr>
              <a:t>EMPRENDIMIENTO BASADO EN </a:t>
            </a:r>
            <a:r>
              <a:rPr lang="es-ES_tradnl" altLang="es-CO" sz="13800" dirty="0">
                <a:solidFill>
                  <a:srgbClr val="3CBACE"/>
                </a:solidFill>
                <a:effectLst>
                  <a:outerShdw blurRad="38100" dist="38100" dir="2700000" algn="tl">
                    <a:srgbClr val="000000">
                      <a:alpha val="43137"/>
                    </a:srgbClr>
                  </a:outerShdw>
                </a:effectLst>
                <a:latin typeface="Impact" panose="020B0806030902050204" pitchFamily="34" charset="0"/>
                <a:ea typeface="Bebas Neue" charset="0"/>
                <a:cs typeface="Bebas Neue" charset="0"/>
                <a:sym typeface="BebasNeueBold" charset="0"/>
              </a:rPr>
              <a:t>DATOS ABIERTOS </a:t>
            </a:r>
            <a:r>
              <a:rPr lang="es-ES_tradnl" altLang="es-CO" sz="13800" dirty="0">
                <a:solidFill>
                  <a:schemeClr val="bg1"/>
                </a:solidFill>
                <a:effectLst>
                  <a:outerShdw blurRad="38100" dist="38100" dir="2700000" algn="tl">
                    <a:srgbClr val="000000">
                      <a:alpha val="43137"/>
                    </a:srgbClr>
                  </a:outerShdw>
                </a:effectLst>
                <a:latin typeface="Impact" panose="020B0806030902050204" pitchFamily="34" charset="0"/>
                <a:ea typeface="Bebas Neue" charset="0"/>
                <a:cs typeface="Bebas Neue" charset="0"/>
                <a:sym typeface="BebasNeueBold" charset="0"/>
              </a:rPr>
              <a:t>PARA IMPULSAR</a:t>
            </a:r>
          </a:p>
          <a:p>
            <a:pPr algn="ctr" eaLnBrk="1">
              <a:defRPr/>
            </a:pPr>
            <a:r>
              <a:rPr lang="es-ES_tradnl" altLang="es-CO" sz="13800" dirty="0">
                <a:solidFill>
                  <a:schemeClr val="bg1"/>
                </a:solidFill>
                <a:effectLst>
                  <a:outerShdw blurRad="38100" dist="38100" dir="2700000" algn="tl">
                    <a:srgbClr val="000000">
                      <a:alpha val="43137"/>
                    </a:srgbClr>
                  </a:outerShdw>
                </a:effectLst>
                <a:latin typeface="Impact" panose="020B0806030902050204" pitchFamily="34" charset="0"/>
                <a:ea typeface="Bebas Neue" charset="0"/>
                <a:cs typeface="Bebas Neue" charset="0"/>
                <a:sym typeface="BebasNeueBold" charset="0"/>
              </a:rPr>
              <a:t>LA </a:t>
            </a:r>
            <a:r>
              <a:rPr lang="es-ES_tradnl" altLang="es-CO" sz="13800" dirty="0" smtClean="0">
                <a:solidFill>
                  <a:srgbClr val="3CBACE"/>
                </a:solidFill>
                <a:effectLst>
                  <a:outerShdw blurRad="38100" dist="38100" dir="2700000" algn="tl">
                    <a:srgbClr val="000000">
                      <a:alpha val="43137"/>
                    </a:srgbClr>
                  </a:outerShdw>
                </a:effectLst>
                <a:latin typeface="Impact" panose="020B0806030902050204" pitchFamily="34" charset="0"/>
                <a:ea typeface="Bebas Neue" charset="0"/>
                <a:cs typeface="Bebas Neue" charset="0"/>
                <a:sym typeface="BebasNeueBold" charset="0"/>
              </a:rPr>
              <a:t>ECONOM</a:t>
            </a:r>
            <a:r>
              <a:rPr lang="es-ES" altLang="es-CO" sz="13800" dirty="0" smtClean="0">
                <a:solidFill>
                  <a:srgbClr val="3CBACE"/>
                </a:solidFill>
                <a:effectLst>
                  <a:outerShdw blurRad="38100" dist="38100" dir="2700000" algn="tl">
                    <a:srgbClr val="000000">
                      <a:alpha val="43137"/>
                    </a:srgbClr>
                  </a:outerShdw>
                </a:effectLst>
                <a:latin typeface="Impact" panose="020B0806030902050204" pitchFamily="34" charset="0"/>
                <a:ea typeface="Bebas Neue" charset="0"/>
                <a:cs typeface="Bebas Neue" charset="0"/>
                <a:sym typeface="BebasNeueBold" charset="0"/>
              </a:rPr>
              <a:t>Í</a:t>
            </a:r>
            <a:r>
              <a:rPr lang="es-ES_tradnl" altLang="es-CO" sz="13800" dirty="0" smtClean="0">
                <a:solidFill>
                  <a:srgbClr val="3CBACE"/>
                </a:solidFill>
                <a:effectLst>
                  <a:outerShdw blurRad="38100" dist="38100" dir="2700000" algn="tl">
                    <a:srgbClr val="000000">
                      <a:alpha val="43137"/>
                    </a:srgbClr>
                  </a:outerShdw>
                </a:effectLst>
                <a:latin typeface="Impact" panose="020B0806030902050204" pitchFamily="34" charset="0"/>
                <a:ea typeface="Bebas Neue" charset="0"/>
                <a:cs typeface="Bebas Neue" charset="0"/>
                <a:sym typeface="BebasNeueBold" charset="0"/>
              </a:rPr>
              <a:t>A </a:t>
            </a:r>
            <a:r>
              <a:rPr lang="es-ES_tradnl" altLang="es-CO" sz="13800" dirty="0">
                <a:solidFill>
                  <a:srgbClr val="3CBACE"/>
                </a:solidFill>
                <a:effectLst>
                  <a:outerShdw blurRad="38100" dist="38100" dir="2700000" algn="tl">
                    <a:srgbClr val="000000">
                      <a:alpha val="43137"/>
                    </a:srgbClr>
                  </a:outerShdw>
                </a:effectLst>
                <a:latin typeface="Impact" panose="020B0806030902050204" pitchFamily="34" charset="0"/>
                <a:ea typeface="Bebas Neue" charset="0"/>
                <a:cs typeface="Bebas Neue" charset="0"/>
                <a:sym typeface="BebasNeueBold" charset="0"/>
              </a:rPr>
              <a:t>DIGITAL </a:t>
            </a:r>
          </a:p>
        </p:txBody>
      </p:sp>
    </p:spTree>
    <p:extLst>
      <p:ext uri="{BB962C8B-B14F-4D97-AF65-F5344CB8AC3E}">
        <p14:creationId xmlns:p14="http://schemas.microsoft.com/office/powerpoint/2010/main" val="4887910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n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55" y="-285053"/>
            <a:ext cx="8933386" cy="14001053"/>
          </a:xfrm>
          <a:prstGeom prst="rect">
            <a:avLst/>
          </a:prstGeom>
        </p:spPr>
      </p:pic>
      <p:sp>
        <p:nvSpPr>
          <p:cNvPr id="49" name="Rectángulo redondeado 48"/>
          <p:cNvSpPr/>
          <p:nvPr/>
        </p:nvSpPr>
        <p:spPr>
          <a:xfrm>
            <a:off x="10162023" y="9473998"/>
            <a:ext cx="15877309" cy="3251045"/>
          </a:xfrm>
          <a:prstGeom prst="roundRect">
            <a:avLst>
              <a:gd name="adj" fmla="val 50000"/>
            </a:avLst>
          </a:prstGeom>
          <a:solidFill>
            <a:srgbClr val="3CB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7" name="Rectángulo redondeado 46"/>
          <p:cNvSpPr/>
          <p:nvPr/>
        </p:nvSpPr>
        <p:spPr>
          <a:xfrm>
            <a:off x="10153333" y="5085962"/>
            <a:ext cx="15877309" cy="3251045"/>
          </a:xfrm>
          <a:prstGeom prst="roundRect">
            <a:avLst>
              <a:gd name="adj" fmla="val 50000"/>
            </a:avLst>
          </a:prstGeom>
          <a:solidFill>
            <a:srgbClr val="3CB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4" name="Elipse 53"/>
          <p:cNvSpPr/>
          <p:nvPr/>
        </p:nvSpPr>
        <p:spPr>
          <a:xfrm>
            <a:off x="10314188" y="5314178"/>
            <a:ext cx="3014974" cy="3014974"/>
          </a:xfrm>
          <a:prstGeom prst="ellipse">
            <a:avLst/>
          </a:prstGeom>
          <a:solidFill>
            <a:schemeClr val="bg1"/>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5" name="Elipse 54"/>
          <p:cNvSpPr/>
          <p:nvPr/>
        </p:nvSpPr>
        <p:spPr>
          <a:xfrm>
            <a:off x="10321661" y="9573364"/>
            <a:ext cx="3014974" cy="3014974"/>
          </a:xfrm>
          <a:prstGeom prst="ellipse">
            <a:avLst/>
          </a:prstGeom>
          <a:solidFill>
            <a:schemeClr val="bg1"/>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 name="Rectángulo redondeado 3"/>
          <p:cNvSpPr/>
          <p:nvPr/>
        </p:nvSpPr>
        <p:spPr>
          <a:xfrm>
            <a:off x="10250763" y="1085026"/>
            <a:ext cx="15877309" cy="3251045"/>
          </a:xfrm>
          <a:prstGeom prst="roundRect">
            <a:avLst>
              <a:gd name="adj" fmla="val 50000"/>
            </a:avLst>
          </a:prstGeom>
          <a:solidFill>
            <a:srgbClr val="3CB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2" name="Elipse 51"/>
          <p:cNvSpPr/>
          <p:nvPr/>
        </p:nvSpPr>
        <p:spPr>
          <a:xfrm>
            <a:off x="10398243" y="1189622"/>
            <a:ext cx="3014974" cy="3014974"/>
          </a:xfrm>
          <a:prstGeom prst="ellipse">
            <a:avLst/>
          </a:prstGeom>
          <a:solidFill>
            <a:schemeClr val="bg1"/>
          </a:solidFill>
          <a:ln w="190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0" name="Elipse 49"/>
          <p:cNvSpPr/>
          <p:nvPr/>
        </p:nvSpPr>
        <p:spPr>
          <a:xfrm>
            <a:off x="10454705" y="9725077"/>
            <a:ext cx="2748886" cy="2748886"/>
          </a:xfrm>
          <a:prstGeom prst="ellipse">
            <a:avLst/>
          </a:prstGeom>
          <a:solidFill>
            <a:srgbClr val="343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8" name="Elipse 47"/>
          <p:cNvSpPr/>
          <p:nvPr/>
        </p:nvSpPr>
        <p:spPr>
          <a:xfrm>
            <a:off x="10447232" y="5447222"/>
            <a:ext cx="2748886" cy="2748886"/>
          </a:xfrm>
          <a:prstGeom prst="ellipse">
            <a:avLst/>
          </a:prstGeom>
          <a:solidFill>
            <a:srgbClr val="343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CuadroTexto 20"/>
          <p:cNvSpPr txBox="1"/>
          <p:nvPr/>
        </p:nvSpPr>
        <p:spPr>
          <a:xfrm>
            <a:off x="13769874" y="9945356"/>
            <a:ext cx="10754238" cy="2308324"/>
          </a:xfrm>
          <a:prstGeom prst="rect">
            <a:avLst/>
          </a:prstGeom>
          <a:noFill/>
        </p:spPr>
        <p:txBody>
          <a:bodyPr wrap="square" rtlCol="0">
            <a:spAutoFit/>
          </a:bodyPr>
          <a:lstStyle/>
          <a:p>
            <a:r>
              <a:rPr lang="es-MX" sz="7200" dirty="0">
                <a:solidFill>
                  <a:schemeClr val="bg1"/>
                </a:solidFill>
                <a:latin typeface="Impact" panose="020B0806030902050204" pitchFamily="34" charset="0"/>
                <a:ea typeface="Calibri" charset="0"/>
                <a:cs typeface="Calibri" charset="0"/>
              </a:rPr>
              <a:t>MAPEAR Y MEDIR LOS USOS A NIVEL NACIONAL </a:t>
            </a:r>
            <a:endParaRPr lang="es-ES" sz="7200" dirty="0">
              <a:solidFill>
                <a:schemeClr val="bg1"/>
              </a:solidFill>
              <a:latin typeface="Impact" panose="020B0806030902050204" pitchFamily="34" charset="0"/>
              <a:ea typeface="Calibri" charset="0"/>
              <a:cs typeface="Calibri" charset="0"/>
            </a:endParaRPr>
          </a:p>
        </p:txBody>
      </p:sp>
      <p:sp>
        <p:nvSpPr>
          <p:cNvPr id="38" name="CuadroTexto 37"/>
          <p:cNvSpPr txBox="1"/>
          <p:nvPr/>
        </p:nvSpPr>
        <p:spPr>
          <a:xfrm>
            <a:off x="13658246" y="5767394"/>
            <a:ext cx="12043311" cy="2308324"/>
          </a:xfrm>
          <a:prstGeom prst="rect">
            <a:avLst/>
          </a:prstGeom>
          <a:noFill/>
        </p:spPr>
        <p:txBody>
          <a:bodyPr wrap="square" rtlCol="0">
            <a:spAutoFit/>
          </a:bodyPr>
          <a:lstStyle/>
          <a:p>
            <a:r>
              <a:rPr lang="es-ES" sz="7200" dirty="0">
                <a:solidFill>
                  <a:schemeClr val="bg1"/>
                </a:solidFill>
                <a:latin typeface="Impact" panose="020B0806030902050204" pitchFamily="34" charset="0"/>
                <a:ea typeface="Calibri" charset="0"/>
                <a:cs typeface="Calibri" charset="0"/>
              </a:rPr>
              <a:t>CALIDAD Y ACTUALIZACION DE LOS DATOS </a:t>
            </a:r>
          </a:p>
        </p:txBody>
      </p:sp>
      <p:sp>
        <p:nvSpPr>
          <p:cNvPr id="42" name="CuadroTexto 41">
            <a:extLst>
              <a:ext uri="{FF2B5EF4-FFF2-40B4-BE49-F238E27FC236}">
                <a16:creationId xmlns:a16="http://schemas.microsoft.com/office/drawing/2014/main" xmlns="" id="{ABC26FD4-B972-4033-8F1D-58D81BEBC0A5}"/>
              </a:ext>
            </a:extLst>
          </p:cNvPr>
          <p:cNvSpPr txBox="1"/>
          <p:nvPr/>
        </p:nvSpPr>
        <p:spPr>
          <a:xfrm>
            <a:off x="13658246" y="1587917"/>
            <a:ext cx="12381086" cy="2308324"/>
          </a:xfrm>
          <a:prstGeom prst="rect">
            <a:avLst/>
          </a:prstGeom>
          <a:noFill/>
        </p:spPr>
        <p:txBody>
          <a:bodyPr wrap="square" rtlCol="0">
            <a:spAutoFit/>
          </a:bodyPr>
          <a:lstStyle/>
          <a:p>
            <a:r>
              <a:rPr lang="es-ES" sz="7200" dirty="0">
                <a:solidFill>
                  <a:schemeClr val="bg1"/>
                </a:solidFill>
                <a:latin typeface="Impact" panose="020B0806030902050204" pitchFamily="34" charset="0"/>
                <a:ea typeface="Calibri" charset="0"/>
                <a:cs typeface="Calibri" charset="0"/>
              </a:rPr>
              <a:t>APERTURA DE DATOS REQUERIDOS POR EMPRENDEDORES</a:t>
            </a:r>
          </a:p>
        </p:txBody>
      </p:sp>
      <p:sp>
        <p:nvSpPr>
          <p:cNvPr id="3" name="Elipse 2"/>
          <p:cNvSpPr/>
          <p:nvPr/>
        </p:nvSpPr>
        <p:spPr>
          <a:xfrm>
            <a:off x="10531287" y="1322666"/>
            <a:ext cx="2748886" cy="2748886"/>
          </a:xfrm>
          <a:prstGeom prst="ellipse">
            <a:avLst/>
          </a:prstGeom>
          <a:solidFill>
            <a:srgbClr val="343D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31" name="Conector angular 30"/>
          <p:cNvCxnSpPr>
            <a:cxnSpLocks/>
            <a:stCxn id="4" idx="1"/>
          </p:cNvCxnSpPr>
          <p:nvPr/>
        </p:nvCxnSpPr>
        <p:spPr>
          <a:xfrm rot="10800000" flipV="1">
            <a:off x="9291813" y="2710549"/>
            <a:ext cx="958951" cy="8388970"/>
          </a:xfrm>
          <a:prstGeom prst="bentConnector2">
            <a:avLst/>
          </a:prstGeom>
          <a:ln w="19050">
            <a:solidFill>
              <a:srgbClr val="3CBACE"/>
            </a:solidFill>
            <a:prstDash val="solid"/>
          </a:ln>
        </p:spPr>
        <p:style>
          <a:lnRef idx="1">
            <a:schemeClr val="accent1"/>
          </a:lnRef>
          <a:fillRef idx="0">
            <a:schemeClr val="accent1"/>
          </a:fillRef>
          <a:effectRef idx="0">
            <a:schemeClr val="accent1"/>
          </a:effectRef>
          <a:fontRef idx="minor">
            <a:schemeClr val="tx1"/>
          </a:fontRef>
        </p:style>
      </p:cxnSp>
      <p:cxnSp>
        <p:nvCxnSpPr>
          <p:cNvPr id="35" name="Conector recto 34"/>
          <p:cNvCxnSpPr>
            <a:cxnSpLocks/>
          </p:cNvCxnSpPr>
          <p:nvPr/>
        </p:nvCxnSpPr>
        <p:spPr>
          <a:xfrm flipH="1" flipV="1">
            <a:off x="8991247" y="6893482"/>
            <a:ext cx="1095617" cy="1"/>
          </a:xfrm>
          <a:prstGeom prst="line">
            <a:avLst/>
          </a:prstGeom>
          <a:ln w="19050">
            <a:solidFill>
              <a:srgbClr val="3CBACE"/>
            </a:solidFill>
            <a:prstDash val="solid"/>
          </a:ln>
        </p:spPr>
        <p:style>
          <a:lnRef idx="1">
            <a:schemeClr val="accent1"/>
          </a:lnRef>
          <a:fillRef idx="0">
            <a:schemeClr val="accent1"/>
          </a:fillRef>
          <a:effectRef idx="0">
            <a:schemeClr val="accent1"/>
          </a:effectRef>
          <a:fontRef idx="minor">
            <a:schemeClr val="tx1"/>
          </a:fontRef>
        </p:style>
      </p:cxnSp>
      <p:pic>
        <p:nvPicPr>
          <p:cNvPr id="66" name="Imagen 65">
            <a:extLst>
              <a:ext uri="{FF2B5EF4-FFF2-40B4-BE49-F238E27FC236}">
                <a16:creationId xmlns:a16="http://schemas.microsoft.com/office/drawing/2014/main" xmlns="" id="{2645CFDB-9937-4DAD-B946-A5797AE401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64" t="26959" r="5752" b="27733"/>
          <a:stretch/>
        </p:blipFill>
        <p:spPr>
          <a:xfrm>
            <a:off x="10742871" y="10251041"/>
            <a:ext cx="2185316" cy="1696955"/>
          </a:xfrm>
          <a:prstGeom prst="rect">
            <a:avLst/>
          </a:prstGeom>
        </p:spPr>
      </p:pic>
      <p:cxnSp>
        <p:nvCxnSpPr>
          <p:cNvPr id="71" name="Conector recto 70">
            <a:extLst>
              <a:ext uri="{FF2B5EF4-FFF2-40B4-BE49-F238E27FC236}">
                <a16:creationId xmlns:a16="http://schemas.microsoft.com/office/drawing/2014/main" xmlns="" id="{D87008DA-C950-0247-8B88-A1C16709491B}"/>
              </a:ext>
            </a:extLst>
          </p:cNvPr>
          <p:cNvCxnSpPr>
            <a:cxnSpLocks/>
            <a:stCxn id="49" idx="1"/>
          </p:cNvCxnSpPr>
          <p:nvPr/>
        </p:nvCxnSpPr>
        <p:spPr>
          <a:xfrm flipH="1" flipV="1">
            <a:off x="9285970" y="11099519"/>
            <a:ext cx="876053" cy="2"/>
          </a:xfrm>
          <a:prstGeom prst="line">
            <a:avLst/>
          </a:prstGeom>
          <a:ln w="19050">
            <a:solidFill>
              <a:srgbClr val="3CBACE"/>
            </a:solidFill>
            <a:prstDash val="solid"/>
          </a:ln>
        </p:spPr>
        <p:style>
          <a:lnRef idx="1">
            <a:schemeClr val="accent1"/>
          </a:lnRef>
          <a:fillRef idx="0">
            <a:schemeClr val="accent1"/>
          </a:fillRef>
          <a:effectRef idx="0">
            <a:schemeClr val="accent1"/>
          </a:effectRef>
          <a:fontRef idx="minor">
            <a:schemeClr val="tx1"/>
          </a:fontRef>
        </p:style>
      </p:cxnSp>
      <p:pic>
        <p:nvPicPr>
          <p:cNvPr id="73" name="Imagen 72">
            <a:extLst>
              <a:ext uri="{FF2B5EF4-FFF2-40B4-BE49-F238E27FC236}">
                <a16:creationId xmlns:a16="http://schemas.microsoft.com/office/drawing/2014/main" xmlns="" id="{940B1E59-7096-7748-A38D-0B358BA85B2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261" t="28955" r="16625" b="28301"/>
          <a:stretch/>
        </p:blipFill>
        <p:spPr>
          <a:xfrm>
            <a:off x="10881572" y="6014724"/>
            <a:ext cx="1885726" cy="1626524"/>
          </a:xfrm>
          <a:prstGeom prst="rect">
            <a:avLst/>
          </a:prstGeom>
        </p:spPr>
      </p:pic>
      <p:pic>
        <p:nvPicPr>
          <p:cNvPr id="75" name="Imagen 74">
            <a:extLst>
              <a:ext uri="{FF2B5EF4-FFF2-40B4-BE49-F238E27FC236}">
                <a16:creationId xmlns:a16="http://schemas.microsoft.com/office/drawing/2014/main" xmlns="" id="{A6E78A84-3D6A-5842-BC74-C06A0177918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377" t="25687" r="11181" b="28000"/>
          <a:stretch/>
        </p:blipFill>
        <p:spPr>
          <a:xfrm>
            <a:off x="10959555" y="1897931"/>
            <a:ext cx="1937101" cy="1625235"/>
          </a:xfrm>
          <a:prstGeom prst="rect">
            <a:avLst/>
          </a:prstGeom>
        </p:spPr>
      </p:pic>
      <p:sp>
        <p:nvSpPr>
          <p:cNvPr id="29" name="Rectángulo 28">
            <a:extLst>
              <a:ext uri="{FF2B5EF4-FFF2-40B4-BE49-F238E27FC236}">
                <a16:creationId xmlns:a16="http://schemas.microsoft.com/office/drawing/2014/main" xmlns="" id="{7804E7CF-5CBB-0F48-A528-CFEC7AF54020}"/>
              </a:ext>
            </a:extLst>
          </p:cNvPr>
          <p:cNvSpPr/>
          <p:nvPr/>
        </p:nvSpPr>
        <p:spPr>
          <a:xfrm>
            <a:off x="1085910" y="6755078"/>
            <a:ext cx="6876887" cy="1569660"/>
          </a:xfrm>
          <a:prstGeom prst="rect">
            <a:avLst/>
          </a:prstGeom>
          <a:noFill/>
        </p:spPr>
        <p:txBody>
          <a:bodyPr wrap="square">
            <a:spAutoFit/>
          </a:bodyPr>
          <a:lstStyle/>
          <a:p>
            <a:pPr defTabSz="501461"/>
            <a:r>
              <a:rPr lang="es-CO" sz="9600" dirty="0">
                <a:solidFill>
                  <a:srgbClr val="3CBACE"/>
                </a:solidFill>
                <a:effectLst>
                  <a:outerShdw blurRad="38100" dist="38100" dir="2700000" algn="tl">
                    <a:srgbClr val="000000">
                      <a:alpha val="43137"/>
                    </a:srgbClr>
                  </a:outerShdw>
                </a:effectLst>
                <a:latin typeface="Impact" charset="0"/>
                <a:ea typeface="Impact" charset="0"/>
                <a:cs typeface="Impact" charset="0"/>
              </a:rPr>
              <a:t>DESAFIOS</a:t>
            </a:r>
            <a:endParaRPr lang="es-CO" sz="9600" b="1" dirty="0">
              <a:solidFill>
                <a:srgbClr val="3CBACE"/>
              </a:solidFill>
              <a:effectLst>
                <a:outerShdw blurRad="38100" dist="38100" dir="2700000" algn="tl">
                  <a:srgbClr val="000000">
                    <a:alpha val="43137"/>
                  </a:srgbClr>
                </a:outerShdw>
              </a:effectLst>
              <a:latin typeface="Impact" charset="0"/>
              <a:ea typeface="Impact" charset="0"/>
              <a:cs typeface="Impact" charset="0"/>
            </a:endParaRPr>
          </a:p>
        </p:txBody>
      </p:sp>
      <p:sp>
        <p:nvSpPr>
          <p:cNvPr id="33" name="Rectángulo 32">
            <a:extLst>
              <a:ext uri="{FF2B5EF4-FFF2-40B4-BE49-F238E27FC236}">
                <a16:creationId xmlns:a16="http://schemas.microsoft.com/office/drawing/2014/main" xmlns="" id="{4A2AB82C-8D3D-574C-A7A7-996FD5E86C2E}"/>
              </a:ext>
            </a:extLst>
          </p:cNvPr>
          <p:cNvSpPr/>
          <p:nvPr/>
        </p:nvSpPr>
        <p:spPr>
          <a:xfrm>
            <a:off x="1026390" y="5328321"/>
            <a:ext cx="9733050" cy="1569660"/>
          </a:xfrm>
          <a:prstGeom prst="rect">
            <a:avLst/>
          </a:prstGeom>
          <a:noFill/>
        </p:spPr>
        <p:txBody>
          <a:bodyPr wrap="square">
            <a:spAutoFit/>
          </a:bodyPr>
          <a:lstStyle/>
          <a:p>
            <a:pPr defTabSz="501461"/>
            <a:r>
              <a:rPr lang="es-CO" sz="9600" dirty="0">
                <a:solidFill>
                  <a:srgbClr val="3CBACE"/>
                </a:solidFill>
                <a:effectLst>
                  <a:outerShdw blurRad="38100" dist="38100" dir="2700000" algn="tl">
                    <a:srgbClr val="000000">
                      <a:alpha val="43137"/>
                    </a:srgbClr>
                  </a:outerShdw>
                </a:effectLst>
                <a:latin typeface="Impact" charset="0"/>
                <a:ea typeface="Impact" charset="0"/>
                <a:cs typeface="Impact" charset="0"/>
              </a:rPr>
              <a:t>RETOS Y</a:t>
            </a:r>
          </a:p>
        </p:txBody>
      </p:sp>
    </p:spTree>
    <p:extLst>
      <p:ext uri="{BB962C8B-B14F-4D97-AF65-F5344CB8AC3E}">
        <p14:creationId xmlns:p14="http://schemas.microsoft.com/office/powerpoint/2010/main" val="648825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xmlns="" id="{C40F63D5-0471-46D7-BA21-01EB3F1FFE29}"/>
              </a:ext>
            </a:extLst>
          </p:cNvPr>
          <p:cNvPicPr>
            <a:picLocks noChangeAspect="1"/>
          </p:cNvPicPr>
          <p:nvPr/>
        </p:nvPicPr>
        <p:blipFill rotWithShape="1">
          <a:blip r:embed="rId2">
            <a:extLst>
              <a:ext uri="{28A0092B-C50C-407E-A947-70E740481C1C}">
                <a14:useLocalDpi xmlns:a14="http://schemas.microsoft.com/office/drawing/2010/main" val="0"/>
              </a:ext>
            </a:extLst>
          </a:blip>
          <a:srcRect l="3926" t="5699" b="18395"/>
          <a:stretch/>
        </p:blipFill>
        <p:spPr>
          <a:xfrm>
            <a:off x="-29213" y="-1"/>
            <a:ext cx="24413213" cy="13746667"/>
          </a:xfrm>
          <a:prstGeom prst="rect">
            <a:avLst/>
          </a:prstGeom>
        </p:spPr>
      </p:pic>
      <p:pic>
        <p:nvPicPr>
          <p:cNvPr id="21" name="Imagen 20">
            <a:extLst>
              <a:ext uri="{FF2B5EF4-FFF2-40B4-BE49-F238E27FC236}">
                <a16:creationId xmlns:a16="http://schemas.microsoft.com/office/drawing/2014/main" xmlns="" id="{69E7A8BE-E255-4C3B-A549-68C2B82F9A38}"/>
              </a:ext>
            </a:extLst>
          </p:cNvPr>
          <p:cNvPicPr>
            <a:picLocks noChangeAspect="1"/>
          </p:cNvPicPr>
          <p:nvPr/>
        </p:nvPicPr>
        <p:blipFill rotWithShape="1">
          <a:blip r:embed="rId3">
            <a:extLst>
              <a:ext uri="{28A0092B-C50C-407E-A947-70E740481C1C}">
                <a14:useLocalDpi xmlns:a14="http://schemas.microsoft.com/office/drawing/2010/main" val="0"/>
              </a:ext>
            </a:extLst>
          </a:blip>
          <a:srcRect t="42494"/>
          <a:stretch/>
        </p:blipFill>
        <p:spPr>
          <a:xfrm rot="16200000" flipV="1">
            <a:off x="-2951342" y="2855722"/>
            <a:ext cx="13937897" cy="8035213"/>
          </a:xfrm>
          <a:prstGeom prst="rect">
            <a:avLst/>
          </a:prstGeom>
        </p:spPr>
      </p:pic>
      <p:sp>
        <p:nvSpPr>
          <p:cNvPr id="22" name="Rectángulo 21">
            <a:extLst>
              <a:ext uri="{FF2B5EF4-FFF2-40B4-BE49-F238E27FC236}">
                <a16:creationId xmlns:a16="http://schemas.microsoft.com/office/drawing/2014/main" xmlns="" id="{9A48E682-1621-4F82-BF03-A75DE2D365AA}"/>
              </a:ext>
            </a:extLst>
          </p:cNvPr>
          <p:cNvSpPr/>
          <p:nvPr/>
        </p:nvSpPr>
        <p:spPr>
          <a:xfrm>
            <a:off x="-344588" y="-30667"/>
            <a:ext cx="25043962" cy="13762003"/>
          </a:xfrm>
          <a:prstGeom prst="rect">
            <a:avLst/>
          </a:prstGeom>
          <a:solidFill>
            <a:srgbClr val="592E83">
              <a:alpha val="23000"/>
            </a:srgbClr>
          </a:solidFill>
          <a:ln w="12700" cap="flat">
            <a:noFill/>
            <a:miter lim="400000"/>
          </a:ln>
          <a:effectLst>
            <a:outerShdw blurRad="50800" dist="50800" dir="5400000" algn="ctr" rotWithShape="0">
              <a:srgbClr val="000000">
                <a:alpha val="39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s-ES_tradnl" sz="3200" b="0" i="0" u="none" strike="noStrike" cap="none" spc="0" normalizeH="0" baseline="0" dirty="0">
              <a:ln>
                <a:noFill/>
              </a:ln>
              <a:solidFill>
                <a:srgbClr val="FFFFFF"/>
              </a:solidFill>
              <a:effectLst/>
              <a:uFillTx/>
              <a:latin typeface="+mn-lt"/>
              <a:ea typeface="+mn-ea"/>
              <a:cs typeface="+mn-cs"/>
              <a:sym typeface="Helvetica Light"/>
            </a:endParaRPr>
          </a:p>
        </p:txBody>
      </p:sp>
      <p:sp>
        <p:nvSpPr>
          <p:cNvPr id="10" name="Shape 99"/>
          <p:cNvSpPr>
            <a:spLocks noChangeArrowheads="1"/>
          </p:cNvSpPr>
          <p:nvPr/>
        </p:nvSpPr>
        <p:spPr bwMode="auto">
          <a:xfrm>
            <a:off x="3689349" y="3977821"/>
            <a:ext cx="15784513"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lIns="142874" tIns="142874" rIns="142874" bIns="142874" anchor="ctr">
            <a:spAutoFit/>
          </a:bodyPr>
          <a:lstStyle>
            <a:lvl1pPr defTabSz="855663">
              <a:defRPr sz="5000">
                <a:solidFill>
                  <a:srgbClr val="000000"/>
                </a:solidFill>
                <a:latin typeface="Helvetica Light" charset="0"/>
                <a:ea typeface="Helvetica Light" charset="0"/>
                <a:cs typeface="Helvetica Light" charset="0"/>
                <a:sym typeface="Helvetica Light" charset="0"/>
              </a:defRPr>
            </a:lvl1pPr>
            <a:lvl2pPr marL="742950" indent="-285750" defTabSz="855663">
              <a:defRPr sz="5000">
                <a:solidFill>
                  <a:srgbClr val="000000"/>
                </a:solidFill>
                <a:latin typeface="Helvetica Light" charset="0"/>
                <a:ea typeface="Helvetica Light" charset="0"/>
                <a:cs typeface="Helvetica Light" charset="0"/>
                <a:sym typeface="Helvetica Light" charset="0"/>
              </a:defRPr>
            </a:lvl2pPr>
            <a:lvl3pPr marL="1143000" indent="-228600" defTabSz="855663">
              <a:defRPr sz="5000">
                <a:solidFill>
                  <a:srgbClr val="000000"/>
                </a:solidFill>
                <a:latin typeface="Helvetica Light" charset="0"/>
                <a:ea typeface="Helvetica Light" charset="0"/>
                <a:cs typeface="Helvetica Light" charset="0"/>
                <a:sym typeface="Helvetica Light" charset="0"/>
              </a:defRPr>
            </a:lvl3pPr>
            <a:lvl4pPr marL="1600200" indent="-228600" defTabSz="855663">
              <a:defRPr sz="5000">
                <a:solidFill>
                  <a:srgbClr val="000000"/>
                </a:solidFill>
                <a:latin typeface="Helvetica Light" charset="0"/>
                <a:ea typeface="Helvetica Light" charset="0"/>
                <a:cs typeface="Helvetica Light" charset="0"/>
                <a:sym typeface="Helvetica Light" charset="0"/>
              </a:defRPr>
            </a:lvl4pPr>
            <a:lvl5pPr marL="2057400" indent="-228600" defTabSz="855663">
              <a:defRPr sz="5000">
                <a:solidFill>
                  <a:srgbClr val="000000"/>
                </a:solidFill>
                <a:latin typeface="Helvetica Light" charset="0"/>
                <a:ea typeface="Helvetica Light" charset="0"/>
                <a:cs typeface="Helvetica Light" charset="0"/>
                <a:sym typeface="Helvetica Light" charset="0"/>
              </a:defRPr>
            </a:lvl5pPr>
            <a:lvl6pPr marL="25146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s-ES_tradnl" altLang="es-ES_tradnl" sz="14300" b="1">
              <a:solidFill>
                <a:schemeClr val="bg1"/>
              </a:solidFill>
              <a:latin typeface="Work Sans" charset="0"/>
              <a:ea typeface="Work Sans" charset="0"/>
              <a:cs typeface="Work Sans" charset="0"/>
              <a:sym typeface="BebasNeueBold" charset="0"/>
            </a:endParaRPr>
          </a:p>
        </p:txBody>
      </p:sp>
      <p:sp>
        <p:nvSpPr>
          <p:cNvPr id="20" name="CuadroTexto 19">
            <a:extLst>
              <a:ext uri="{FF2B5EF4-FFF2-40B4-BE49-F238E27FC236}">
                <a16:creationId xmlns:a16="http://schemas.microsoft.com/office/drawing/2014/main" xmlns="" id="{79886CC7-D834-4F50-AEB3-67D49933615D}"/>
              </a:ext>
            </a:extLst>
          </p:cNvPr>
          <p:cNvSpPr txBox="1"/>
          <p:nvPr/>
        </p:nvSpPr>
        <p:spPr>
          <a:xfrm rot="16200000">
            <a:off x="-403315" y="372649"/>
            <a:ext cx="1114408" cy="307777"/>
          </a:xfrm>
          <a:prstGeom prst="rect">
            <a:avLst/>
          </a:prstGeom>
          <a:noFill/>
        </p:spPr>
        <p:txBody>
          <a:bodyPr wrap="none" rtlCol="0">
            <a:spAutoFit/>
          </a:bodyPr>
          <a:lstStyle/>
          <a:p>
            <a:r>
              <a:rPr lang="es-ES_tradnl" sz="1400" dirty="0" err="1">
                <a:solidFill>
                  <a:schemeClr val="bg1"/>
                </a:solidFill>
              </a:rPr>
              <a:t>Foto:freepik</a:t>
            </a:r>
            <a:endParaRPr lang="es-ES_tradnl" sz="1400" dirty="0">
              <a:solidFill>
                <a:schemeClr val="bg1"/>
              </a:solidFill>
            </a:endParaRPr>
          </a:p>
        </p:txBody>
      </p:sp>
      <p:pic>
        <p:nvPicPr>
          <p:cNvPr id="3" name="Imagen 2">
            <a:extLst>
              <a:ext uri="{FF2B5EF4-FFF2-40B4-BE49-F238E27FC236}">
                <a16:creationId xmlns:a16="http://schemas.microsoft.com/office/drawing/2014/main" xmlns="" id="{221D7FBE-3DED-6746-B6B2-E42CCD38D8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3736" y="10750390"/>
            <a:ext cx="12474874" cy="2039543"/>
          </a:xfrm>
          <a:prstGeom prst="rect">
            <a:avLst/>
          </a:prstGeom>
        </p:spPr>
      </p:pic>
      <p:grpSp>
        <p:nvGrpSpPr>
          <p:cNvPr id="9" name="Grupo 8">
            <a:extLst>
              <a:ext uri="{FF2B5EF4-FFF2-40B4-BE49-F238E27FC236}">
                <a16:creationId xmlns:a16="http://schemas.microsoft.com/office/drawing/2014/main" xmlns="" id="{760F89C8-7855-B54D-8CD1-0B9C22E732F0}"/>
              </a:ext>
            </a:extLst>
          </p:cNvPr>
          <p:cNvGrpSpPr/>
          <p:nvPr/>
        </p:nvGrpSpPr>
        <p:grpSpPr>
          <a:xfrm>
            <a:off x="9498937" y="1539409"/>
            <a:ext cx="14385010" cy="9518539"/>
            <a:chOff x="11740897" y="1830513"/>
            <a:chExt cx="11461544" cy="7584084"/>
          </a:xfrm>
        </p:grpSpPr>
        <p:sp>
          <p:nvSpPr>
            <p:cNvPr id="12" name="Shape 99">
              <a:extLst>
                <a:ext uri="{FF2B5EF4-FFF2-40B4-BE49-F238E27FC236}">
                  <a16:creationId xmlns:a16="http://schemas.microsoft.com/office/drawing/2014/main" xmlns="" id="{06219295-E0B3-AB40-9649-A82C6B66B12D}"/>
                </a:ext>
              </a:extLst>
            </p:cNvPr>
            <p:cNvSpPr>
              <a:spLocks noChangeArrowheads="1"/>
            </p:cNvSpPr>
            <p:nvPr/>
          </p:nvSpPr>
          <p:spPr bwMode="auto">
            <a:xfrm>
              <a:off x="12099646" y="1830513"/>
              <a:ext cx="10884747" cy="314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wrap="square" lIns="142874" tIns="142874" rIns="142874" bIns="142874" anchor="ctr">
              <a:spAutoFit/>
            </a:bodyPr>
            <a:lstStyle>
              <a:lvl1pPr defTabSz="855663">
                <a:defRPr sz="5000">
                  <a:solidFill>
                    <a:srgbClr val="000000"/>
                  </a:solidFill>
                  <a:latin typeface="Helvetica Light" charset="0"/>
                  <a:ea typeface="Helvetica Light" charset="0"/>
                  <a:cs typeface="Helvetica Light" charset="0"/>
                  <a:sym typeface="Helvetica Light" charset="0"/>
                </a:defRPr>
              </a:lvl1pPr>
              <a:lvl2pPr marL="742950" indent="-285750" defTabSz="855663">
                <a:defRPr sz="5000">
                  <a:solidFill>
                    <a:srgbClr val="000000"/>
                  </a:solidFill>
                  <a:latin typeface="Helvetica Light" charset="0"/>
                  <a:ea typeface="Helvetica Light" charset="0"/>
                  <a:cs typeface="Helvetica Light" charset="0"/>
                  <a:sym typeface="Helvetica Light" charset="0"/>
                </a:defRPr>
              </a:lvl2pPr>
              <a:lvl3pPr marL="1143000" indent="-228600" defTabSz="855663">
                <a:defRPr sz="5000">
                  <a:solidFill>
                    <a:srgbClr val="000000"/>
                  </a:solidFill>
                  <a:latin typeface="Helvetica Light" charset="0"/>
                  <a:ea typeface="Helvetica Light" charset="0"/>
                  <a:cs typeface="Helvetica Light" charset="0"/>
                  <a:sym typeface="Helvetica Light" charset="0"/>
                </a:defRPr>
              </a:lvl3pPr>
              <a:lvl4pPr marL="1600200" indent="-228600" defTabSz="855663">
                <a:defRPr sz="5000">
                  <a:solidFill>
                    <a:srgbClr val="000000"/>
                  </a:solidFill>
                  <a:latin typeface="Helvetica Light" charset="0"/>
                  <a:ea typeface="Helvetica Light" charset="0"/>
                  <a:cs typeface="Helvetica Light" charset="0"/>
                  <a:sym typeface="Helvetica Light" charset="0"/>
                </a:defRPr>
              </a:lvl4pPr>
              <a:lvl5pPr marL="2057400" indent="-228600" defTabSz="855663">
                <a:defRPr sz="5000">
                  <a:solidFill>
                    <a:srgbClr val="000000"/>
                  </a:solidFill>
                  <a:latin typeface="Helvetica Light" charset="0"/>
                  <a:ea typeface="Helvetica Light" charset="0"/>
                  <a:cs typeface="Helvetica Light" charset="0"/>
                  <a:sym typeface="Helvetica Light" charset="0"/>
                </a:defRPr>
              </a:lvl5pPr>
              <a:lvl6pPr marL="25146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a:r>
                <a:rPr lang="es-ES_tradnl" sz="23800" dirty="0">
                  <a:solidFill>
                    <a:schemeClr val="bg1"/>
                  </a:solidFill>
                  <a:latin typeface="Impact" charset="0"/>
                  <a:ea typeface="Impact" charset="0"/>
                  <a:cs typeface="Impact" charset="0"/>
                </a:rPr>
                <a:t>GOBIERNO</a:t>
              </a:r>
            </a:p>
          </p:txBody>
        </p:sp>
        <p:sp>
          <p:nvSpPr>
            <p:cNvPr id="13" name="Shape 99">
              <a:extLst>
                <a:ext uri="{FF2B5EF4-FFF2-40B4-BE49-F238E27FC236}">
                  <a16:creationId xmlns:a16="http://schemas.microsoft.com/office/drawing/2014/main" xmlns="" id="{588A43B2-7228-894F-9BDC-3780B347786A}"/>
                </a:ext>
              </a:extLst>
            </p:cNvPr>
            <p:cNvSpPr>
              <a:spLocks noChangeArrowheads="1"/>
            </p:cNvSpPr>
            <p:nvPr/>
          </p:nvSpPr>
          <p:spPr bwMode="auto">
            <a:xfrm>
              <a:off x="11740897" y="3733872"/>
              <a:ext cx="11461544" cy="404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wrap="square" lIns="142874" tIns="142874" rIns="142874" bIns="142874" anchor="ctr">
              <a:spAutoFit/>
            </a:bodyPr>
            <a:lstStyle>
              <a:lvl1pPr defTabSz="855663">
                <a:defRPr sz="5000">
                  <a:solidFill>
                    <a:srgbClr val="000000"/>
                  </a:solidFill>
                  <a:latin typeface="Helvetica Light" charset="0"/>
                  <a:ea typeface="Helvetica Light" charset="0"/>
                  <a:cs typeface="Helvetica Light" charset="0"/>
                  <a:sym typeface="Helvetica Light" charset="0"/>
                </a:defRPr>
              </a:lvl1pPr>
              <a:lvl2pPr marL="742950" indent="-285750" defTabSz="855663">
                <a:defRPr sz="5000">
                  <a:solidFill>
                    <a:srgbClr val="000000"/>
                  </a:solidFill>
                  <a:latin typeface="Helvetica Light" charset="0"/>
                  <a:ea typeface="Helvetica Light" charset="0"/>
                  <a:cs typeface="Helvetica Light" charset="0"/>
                  <a:sym typeface="Helvetica Light" charset="0"/>
                </a:defRPr>
              </a:lvl2pPr>
              <a:lvl3pPr marL="1143000" indent="-228600" defTabSz="855663">
                <a:defRPr sz="5000">
                  <a:solidFill>
                    <a:srgbClr val="000000"/>
                  </a:solidFill>
                  <a:latin typeface="Helvetica Light" charset="0"/>
                  <a:ea typeface="Helvetica Light" charset="0"/>
                  <a:cs typeface="Helvetica Light" charset="0"/>
                  <a:sym typeface="Helvetica Light" charset="0"/>
                </a:defRPr>
              </a:lvl3pPr>
              <a:lvl4pPr marL="1600200" indent="-228600" defTabSz="855663">
                <a:defRPr sz="5000">
                  <a:solidFill>
                    <a:srgbClr val="000000"/>
                  </a:solidFill>
                  <a:latin typeface="Helvetica Light" charset="0"/>
                  <a:ea typeface="Helvetica Light" charset="0"/>
                  <a:cs typeface="Helvetica Light" charset="0"/>
                  <a:sym typeface="Helvetica Light" charset="0"/>
                </a:defRPr>
              </a:lvl4pPr>
              <a:lvl5pPr marL="2057400" indent="-228600" defTabSz="855663">
                <a:defRPr sz="5000">
                  <a:solidFill>
                    <a:srgbClr val="000000"/>
                  </a:solidFill>
                  <a:latin typeface="Helvetica Light" charset="0"/>
                  <a:ea typeface="Helvetica Light" charset="0"/>
                  <a:cs typeface="Helvetica Light" charset="0"/>
                  <a:sym typeface="Helvetica Light" charset="0"/>
                </a:defRPr>
              </a:lvl5pPr>
              <a:lvl6pPr marL="25146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a:r>
                <a:rPr lang="es-ES_tradnl" sz="31100" dirty="0">
                  <a:solidFill>
                    <a:schemeClr val="bg1"/>
                  </a:solidFill>
                  <a:latin typeface="Impact" charset="0"/>
                  <a:ea typeface="Impact" charset="0"/>
                  <a:cs typeface="Impact" charset="0"/>
                </a:rPr>
                <a:t>DIGITAL  </a:t>
              </a:r>
            </a:p>
          </p:txBody>
        </p:sp>
        <p:sp>
          <p:nvSpPr>
            <p:cNvPr id="14" name="Rectángulo 13">
              <a:extLst>
                <a:ext uri="{FF2B5EF4-FFF2-40B4-BE49-F238E27FC236}">
                  <a16:creationId xmlns:a16="http://schemas.microsoft.com/office/drawing/2014/main" xmlns="" id="{E190CF9E-148E-3B4B-8EDC-5FE50647FB8B}"/>
                </a:ext>
              </a:extLst>
            </p:cNvPr>
            <p:cNvSpPr/>
            <p:nvPr/>
          </p:nvSpPr>
          <p:spPr>
            <a:xfrm>
              <a:off x="12670972" y="7149177"/>
              <a:ext cx="9674673" cy="2237251"/>
            </a:xfrm>
            <a:prstGeom prst="rect">
              <a:avLst/>
            </a:prstGeom>
            <a:solidFill>
              <a:srgbClr val="49B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dirty="0"/>
            </a:p>
          </p:txBody>
        </p:sp>
        <p:sp>
          <p:nvSpPr>
            <p:cNvPr id="17" name="Shape 99">
              <a:extLst>
                <a:ext uri="{FF2B5EF4-FFF2-40B4-BE49-F238E27FC236}">
                  <a16:creationId xmlns:a16="http://schemas.microsoft.com/office/drawing/2014/main" xmlns="" id="{B138DE48-BA86-9643-AFC9-3D6A4F1560D7}"/>
                </a:ext>
              </a:extLst>
            </p:cNvPr>
            <p:cNvSpPr>
              <a:spLocks noChangeArrowheads="1"/>
            </p:cNvSpPr>
            <p:nvPr/>
          </p:nvSpPr>
          <p:spPr bwMode="auto">
            <a:xfrm>
              <a:off x="14228762" y="7124791"/>
              <a:ext cx="8116883" cy="228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wrap="square" lIns="142874" tIns="142874" rIns="142874" bIns="142874" anchor="ctr">
              <a:spAutoFit/>
            </a:bodyPr>
            <a:lstStyle>
              <a:lvl1pPr defTabSz="855663">
                <a:defRPr sz="5000">
                  <a:solidFill>
                    <a:srgbClr val="000000"/>
                  </a:solidFill>
                  <a:latin typeface="Helvetica Light" charset="0"/>
                  <a:ea typeface="Helvetica Light" charset="0"/>
                  <a:cs typeface="Helvetica Light" charset="0"/>
                  <a:sym typeface="Helvetica Light" charset="0"/>
                </a:defRPr>
              </a:lvl1pPr>
              <a:lvl2pPr marL="742950" indent="-285750" defTabSz="855663">
                <a:defRPr sz="5000">
                  <a:solidFill>
                    <a:srgbClr val="000000"/>
                  </a:solidFill>
                  <a:latin typeface="Helvetica Light" charset="0"/>
                  <a:ea typeface="Helvetica Light" charset="0"/>
                  <a:cs typeface="Helvetica Light" charset="0"/>
                  <a:sym typeface="Helvetica Light" charset="0"/>
                </a:defRPr>
              </a:lvl2pPr>
              <a:lvl3pPr marL="1143000" indent="-228600" defTabSz="855663">
                <a:defRPr sz="5000">
                  <a:solidFill>
                    <a:srgbClr val="000000"/>
                  </a:solidFill>
                  <a:latin typeface="Helvetica Light" charset="0"/>
                  <a:ea typeface="Helvetica Light" charset="0"/>
                  <a:cs typeface="Helvetica Light" charset="0"/>
                  <a:sym typeface="Helvetica Light" charset="0"/>
                </a:defRPr>
              </a:lvl3pPr>
              <a:lvl4pPr marL="1600200" indent="-228600" defTabSz="855663">
                <a:defRPr sz="5000">
                  <a:solidFill>
                    <a:srgbClr val="000000"/>
                  </a:solidFill>
                  <a:latin typeface="Helvetica Light" charset="0"/>
                  <a:ea typeface="Helvetica Light" charset="0"/>
                  <a:cs typeface="Helvetica Light" charset="0"/>
                  <a:sym typeface="Helvetica Light" charset="0"/>
                </a:defRPr>
              </a:lvl4pPr>
              <a:lvl5pPr marL="2057400" indent="-228600" defTabSz="855663">
                <a:defRPr sz="5000">
                  <a:solidFill>
                    <a:srgbClr val="000000"/>
                  </a:solidFill>
                  <a:latin typeface="Helvetica Light" charset="0"/>
                  <a:ea typeface="Helvetica Light" charset="0"/>
                  <a:cs typeface="Helvetica Light" charset="0"/>
                  <a:sym typeface="Helvetica Light" charset="0"/>
                </a:defRPr>
              </a:lvl5pPr>
              <a:lvl6pPr marL="25146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r>
                <a:rPr lang="es-ES_tradnl" sz="4800" dirty="0">
                  <a:solidFill>
                    <a:schemeClr val="bg1"/>
                  </a:solidFill>
                  <a:latin typeface="Impact" charset="0"/>
                  <a:ea typeface="Impact" charset="0"/>
                  <a:cs typeface="Impact" charset="0"/>
                </a:rPr>
                <a:t>LUISA FERNANDA MEDINA MARTÍNEZ</a:t>
              </a:r>
            </a:p>
            <a:p>
              <a:r>
                <a:rPr lang="es-ES_tradnl" sz="4000" dirty="0">
                  <a:solidFill>
                    <a:schemeClr val="bg1"/>
                  </a:solidFill>
                  <a:latin typeface="Impact" charset="0"/>
                  <a:ea typeface="Impact" charset="0"/>
                  <a:cs typeface="Impact" charset="0"/>
                </a:rPr>
                <a:t>Líder de Datos y Soluciones Abiertas</a:t>
              </a:r>
            </a:p>
            <a:p>
              <a:r>
                <a:rPr lang="es-ES_tradnl" sz="4000" dirty="0">
                  <a:solidFill>
                    <a:schemeClr val="bg1"/>
                  </a:solidFill>
                  <a:latin typeface="Impact" charset="0"/>
                  <a:ea typeface="Impact" charset="0"/>
                  <a:cs typeface="Impact" charset="0"/>
                </a:rPr>
                <a:t>Lmedina@mintic.gov.co</a:t>
              </a:r>
            </a:p>
            <a:p>
              <a:r>
                <a:rPr lang="es-ES_tradnl" sz="4000" dirty="0">
                  <a:solidFill>
                    <a:schemeClr val="bg1"/>
                  </a:solidFill>
                  <a:latin typeface="Impact" charset="0"/>
                  <a:ea typeface="Impact" charset="0"/>
                  <a:cs typeface="Impact" charset="0"/>
                </a:rPr>
                <a:t>@</a:t>
              </a:r>
              <a:r>
                <a:rPr lang="es-ES_tradnl" sz="4000" dirty="0" err="1">
                  <a:solidFill>
                    <a:schemeClr val="bg1"/>
                  </a:solidFill>
                  <a:latin typeface="Impact" charset="0"/>
                  <a:ea typeface="Impact" charset="0"/>
                  <a:cs typeface="Impact" charset="0"/>
                </a:rPr>
                <a:t>luisamedinaTIC</a:t>
              </a:r>
              <a:endParaRPr lang="es-ES_tradnl" sz="4000" dirty="0">
                <a:solidFill>
                  <a:schemeClr val="bg1"/>
                </a:solidFill>
                <a:latin typeface="Impact" charset="0"/>
                <a:ea typeface="Impact" charset="0"/>
                <a:cs typeface="Impact" charset="0"/>
              </a:endParaRPr>
            </a:p>
          </p:txBody>
        </p:sp>
      </p:grpSp>
      <p:pic>
        <p:nvPicPr>
          <p:cNvPr id="18" name="Imagen 17">
            <a:extLst>
              <a:ext uri="{FF2B5EF4-FFF2-40B4-BE49-F238E27FC236}">
                <a16:creationId xmlns:a16="http://schemas.microsoft.com/office/drawing/2014/main" xmlns="" id="{E684B653-71CA-084F-893A-D1282D072A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1871" y="8539562"/>
            <a:ext cx="2299467" cy="2075417"/>
          </a:xfrm>
          <a:prstGeom prst="rect">
            <a:avLst/>
          </a:prstGeom>
        </p:spPr>
      </p:pic>
      <p:pic>
        <p:nvPicPr>
          <p:cNvPr id="19" name="Imagen 18">
            <a:extLst>
              <a:ext uri="{FF2B5EF4-FFF2-40B4-BE49-F238E27FC236}">
                <a16:creationId xmlns:a16="http://schemas.microsoft.com/office/drawing/2014/main" xmlns="" id="{94698BF7-7C84-C14D-BBE8-DC85EC343D3F}"/>
              </a:ext>
            </a:extLst>
          </p:cNvPr>
          <p:cNvPicPr>
            <a:picLocks noChangeAspect="1"/>
          </p:cNvPicPr>
          <p:nvPr/>
        </p:nvPicPr>
        <p:blipFill rotWithShape="1">
          <a:blip r:embed="rId3">
            <a:extLst>
              <a:ext uri="{28A0092B-C50C-407E-A947-70E740481C1C}">
                <a14:useLocalDpi xmlns:a14="http://schemas.microsoft.com/office/drawing/2010/main" val="0"/>
              </a:ext>
            </a:extLst>
          </a:blip>
          <a:srcRect t="42494"/>
          <a:stretch/>
        </p:blipFill>
        <p:spPr>
          <a:xfrm rot="16200000" flipV="1">
            <a:off x="-2951342" y="2855722"/>
            <a:ext cx="13937897" cy="8035213"/>
          </a:xfrm>
          <a:prstGeom prst="rect">
            <a:avLst/>
          </a:prstGeom>
        </p:spPr>
      </p:pic>
      <p:sp>
        <p:nvSpPr>
          <p:cNvPr id="6" name="Rectángulo 5">
            <a:extLst>
              <a:ext uri="{FF2B5EF4-FFF2-40B4-BE49-F238E27FC236}">
                <a16:creationId xmlns:a16="http://schemas.microsoft.com/office/drawing/2014/main" xmlns="" id="{7CED3033-7944-9B4D-AF18-AB3D4BE55B6E}"/>
              </a:ext>
            </a:extLst>
          </p:cNvPr>
          <p:cNvSpPr/>
          <p:nvPr/>
        </p:nvSpPr>
        <p:spPr>
          <a:xfrm>
            <a:off x="-29213" y="13139379"/>
            <a:ext cx="24413213" cy="607287"/>
          </a:xfrm>
          <a:prstGeom prst="rect">
            <a:avLst/>
          </a:prstGeom>
          <a:solidFill>
            <a:srgbClr val="49B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529757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xmlns="" id="{CFF993F8-D843-AE4A-AB0C-940E08E088C7}"/>
              </a:ext>
            </a:extLst>
          </p:cNvPr>
          <p:cNvSpPr/>
          <p:nvPr/>
        </p:nvSpPr>
        <p:spPr>
          <a:xfrm>
            <a:off x="4" y="0"/>
            <a:ext cx="24431236" cy="3706320"/>
          </a:xfrm>
          <a:prstGeom prst="rect">
            <a:avLst/>
          </a:prstGeom>
          <a:solidFill>
            <a:srgbClr val="3CBACE"/>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914412"/>
            <a:endParaRPr lang="es-ES_tradnl" sz="4800">
              <a:solidFill>
                <a:prstClr val="white"/>
              </a:solidFill>
              <a:latin typeface="Calibri" panose="020F0502020204030204"/>
            </a:endParaRPr>
          </a:p>
        </p:txBody>
      </p:sp>
      <p:pic>
        <p:nvPicPr>
          <p:cNvPr id="10" name="Imagen 9">
            <a:extLst>
              <a:ext uri="{FF2B5EF4-FFF2-40B4-BE49-F238E27FC236}">
                <a16:creationId xmlns:a16="http://schemas.microsoft.com/office/drawing/2014/main" xmlns="" id="{64CBDECB-A9D3-FF4A-9A54-9ACF997C6FB3}"/>
              </a:ext>
            </a:extLst>
          </p:cNvPr>
          <p:cNvPicPr>
            <a:picLocks noChangeAspect="1"/>
          </p:cNvPicPr>
          <p:nvPr/>
        </p:nvPicPr>
        <p:blipFill rotWithShape="1">
          <a:blip r:embed="rId4">
            <a:extLst>
              <a:ext uri="{28A0092B-C50C-407E-A947-70E740481C1C}">
                <a14:useLocalDpi xmlns:a14="http://schemas.microsoft.com/office/drawing/2010/main" val="0"/>
              </a:ext>
            </a:extLst>
          </a:blip>
          <a:srcRect t="42494"/>
          <a:stretch/>
        </p:blipFill>
        <p:spPr>
          <a:xfrm>
            <a:off x="3" y="-1606115"/>
            <a:ext cx="9248730" cy="5318566"/>
          </a:xfrm>
          <a:prstGeom prst="rect">
            <a:avLst/>
          </a:prstGeom>
        </p:spPr>
      </p:pic>
      <p:sp>
        <p:nvSpPr>
          <p:cNvPr id="11" name="CuadroTexto 10">
            <a:extLst>
              <a:ext uri="{FF2B5EF4-FFF2-40B4-BE49-F238E27FC236}">
                <a16:creationId xmlns:a16="http://schemas.microsoft.com/office/drawing/2014/main" xmlns="" id="{61971ACC-1A94-0546-9AB1-820FAC412FB4}"/>
              </a:ext>
            </a:extLst>
          </p:cNvPr>
          <p:cNvSpPr txBox="1"/>
          <p:nvPr/>
        </p:nvSpPr>
        <p:spPr>
          <a:xfrm>
            <a:off x="4340001" y="715973"/>
            <a:ext cx="17165596" cy="2185214"/>
          </a:xfrm>
          <a:prstGeom prst="rect">
            <a:avLst/>
          </a:prstGeom>
          <a:noFill/>
        </p:spPr>
        <p:txBody>
          <a:bodyPr wrap="square" lIns="182880" tIns="91440" rIns="182880" bIns="91440" rtlCol="0">
            <a:spAutoFit/>
          </a:bodyPr>
          <a:lstStyle/>
          <a:p>
            <a:pPr defTabSz="914412"/>
            <a:r>
              <a:rPr lang="es-ES_tradnl" sz="13000" dirty="0">
                <a:solidFill>
                  <a:schemeClr val="bg1"/>
                </a:solidFill>
                <a:latin typeface="Impact" panose="020B0806030902050204" pitchFamily="34" charset="0"/>
                <a:ea typeface="Bebas Neue" charset="0"/>
                <a:cs typeface="Bebas Neue" charset="0"/>
              </a:rPr>
              <a:t>CASO APP SE BUSCAN</a:t>
            </a:r>
          </a:p>
        </p:txBody>
      </p:sp>
      <p:pic>
        <p:nvPicPr>
          <p:cNvPr id="12" name="Imagen 11">
            <a:extLst>
              <a:ext uri="{FF2B5EF4-FFF2-40B4-BE49-F238E27FC236}">
                <a16:creationId xmlns:a16="http://schemas.microsoft.com/office/drawing/2014/main" xmlns="" id="{28EFAA84-D7C5-744B-BC42-9C94D4C88D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53132" y="706300"/>
            <a:ext cx="2686869" cy="2425072"/>
          </a:xfrm>
          <a:prstGeom prst="rect">
            <a:avLst/>
          </a:prstGeom>
        </p:spPr>
      </p:pic>
      <p:pic>
        <p:nvPicPr>
          <p:cNvPr id="2" name="Emprende con datos - Bogotá D.C.">
            <a:hlinkClick r:id="" action="ppaction://media"/>
            <a:extLst>
              <a:ext uri="{FF2B5EF4-FFF2-40B4-BE49-F238E27FC236}">
                <a16:creationId xmlns:a16="http://schemas.microsoft.com/office/drawing/2014/main" xmlns="" id="{7C0A758B-8B7A-4D4B-9FC0-7EB26AC20F28}"/>
              </a:ext>
            </a:extLst>
          </p:cNvPr>
          <p:cNvPicPr>
            <a:picLocks noChangeAspect="1"/>
          </p:cNvPicPr>
          <p:nvPr>
            <a:videoFile r:link="rId1"/>
            <p:extLst>
              <p:ext uri="{DAA4B4D4-6D71-4841-9C94-3DE7FCFB9230}">
                <p14:media xmlns:p14="http://schemas.microsoft.com/office/powerpoint/2010/main" r:embed="rId2">
                  <p14:trim end="67796.0888"/>
                </p14:media>
              </p:ext>
            </p:extLst>
          </p:nvPr>
        </p:nvPicPr>
        <p:blipFill>
          <a:blip r:embed="rId6"/>
          <a:stretch>
            <a:fillRect/>
          </a:stretch>
        </p:blipFill>
        <p:spPr>
          <a:xfrm>
            <a:off x="0" y="0"/>
            <a:ext cx="24384000" cy="13716000"/>
          </a:xfrm>
          <a:prstGeom prst="rect">
            <a:avLst/>
          </a:prstGeom>
        </p:spPr>
      </p:pic>
    </p:spTree>
    <p:extLst>
      <p:ext uri="{BB962C8B-B14F-4D97-AF65-F5344CB8AC3E}">
        <p14:creationId xmlns:p14="http://schemas.microsoft.com/office/powerpoint/2010/main" val="4477864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n 28">
            <a:extLst>
              <a:ext uri="{FF2B5EF4-FFF2-40B4-BE49-F238E27FC236}">
                <a16:creationId xmlns:a16="http://schemas.microsoft.com/office/drawing/2014/main" xmlns="" id="{6A867E4D-E307-4825-8A6A-67C236C6B1B7}"/>
              </a:ext>
            </a:extLst>
          </p:cNvPr>
          <p:cNvPicPr>
            <a:picLocks noChangeAspect="1"/>
          </p:cNvPicPr>
          <p:nvPr/>
        </p:nvPicPr>
        <p:blipFill rotWithShape="1">
          <a:blip r:embed="rId3">
            <a:extLst>
              <a:ext uri="{28A0092B-C50C-407E-A947-70E740481C1C}">
                <a14:useLocalDpi xmlns:a14="http://schemas.microsoft.com/office/drawing/2010/main" val="0"/>
              </a:ext>
            </a:extLst>
          </a:blip>
          <a:srcRect l="3926" t="5699" b="18395"/>
          <a:stretch/>
        </p:blipFill>
        <p:spPr>
          <a:xfrm>
            <a:off x="-29213" y="-1"/>
            <a:ext cx="24413213" cy="13746667"/>
          </a:xfrm>
          <a:prstGeom prst="rect">
            <a:avLst/>
          </a:prstGeom>
        </p:spPr>
      </p:pic>
      <p:pic>
        <p:nvPicPr>
          <p:cNvPr id="28" name="Imagen 27">
            <a:extLst>
              <a:ext uri="{FF2B5EF4-FFF2-40B4-BE49-F238E27FC236}">
                <a16:creationId xmlns:a16="http://schemas.microsoft.com/office/drawing/2014/main" xmlns="" id="{43A598C5-AA86-574A-84E5-8764835A21A6}"/>
              </a:ext>
            </a:extLst>
          </p:cNvPr>
          <p:cNvPicPr>
            <a:picLocks noChangeAspect="1"/>
          </p:cNvPicPr>
          <p:nvPr/>
        </p:nvPicPr>
        <p:blipFill rotWithShape="1">
          <a:blip r:embed="rId4">
            <a:extLst>
              <a:ext uri="{28A0092B-C50C-407E-A947-70E740481C1C}">
                <a14:useLocalDpi xmlns:a14="http://schemas.microsoft.com/office/drawing/2010/main" val="0"/>
              </a:ext>
            </a:extLst>
          </a:blip>
          <a:srcRect t="42494"/>
          <a:stretch/>
        </p:blipFill>
        <p:spPr>
          <a:xfrm rot="16200000" flipV="1">
            <a:off x="-2951342" y="2855722"/>
            <a:ext cx="13937897" cy="8035213"/>
          </a:xfrm>
          <a:prstGeom prst="rect">
            <a:avLst/>
          </a:prstGeom>
        </p:spPr>
      </p:pic>
      <p:sp>
        <p:nvSpPr>
          <p:cNvPr id="27" name="Rectángulo 26">
            <a:extLst>
              <a:ext uri="{FF2B5EF4-FFF2-40B4-BE49-F238E27FC236}">
                <a16:creationId xmlns:a16="http://schemas.microsoft.com/office/drawing/2014/main" xmlns="" id="{06FFAD9F-D1A3-45F0-BFBE-3EC3064031FE}"/>
              </a:ext>
            </a:extLst>
          </p:cNvPr>
          <p:cNvSpPr/>
          <p:nvPr/>
        </p:nvSpPr>
        <p:spPr>
          <a:xfrm>
            <a:off x="15868" y="30666"/>
            <a:ext cx="24413213" cy="13716000"/>
          </a:xfrm>
          <a:prstGeom prst="rect">
            <a:avLst/>
          </a:prstGeom>
          <a:solidFill>
            <a:srgbClr val="592E83">
              <a:alpha val="23000"/>
            </a:srgbClr>
          </a:solidFill>
          <a:ln w="12700" cap="flat">
            <a:noFill/>
            <a:miter lim="400000"/>
          </a:ln>
          <a:effectLst>
            <a:outerShdw blurRad="50800" dist="50800" dir="5400000" algn="ctr" rotWithShape="0">
              <a:srgbClr val="000000">
                <a:alpha val="39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s-ES_tradnl" sz="3200" b="0" i="0" u="none" strike="noStrike" cap="none" spc="0" normalizeH="0" baseline="0">
              <a:ln>
                <a:noFill/>
              </a:ln>
              <a:solidFill>
                <a:srgbClr val="FFFFFF"/>
              </a:solidFill>
              <a:effectLst/>
              <a:uFillTx/>
              <a:latin typeface="+mn-lt"/>
              <a:ea typeface="+mn-ea"/>
              <a:cs typeface="+mn-cs"/>
              <a:sym typeface="Helvetica Light"/>
            </a:endParaRPr>
          </a:p>
        </p:txBody>
      </p:sp>
      <p:sp>
        <p:nvSpPr>
          <p:cNvPr id="10" name="Shape 99"/>
          <p:cNvSpPr>
            <a:spLocks noChangeArrowheads="1"/>
          </p:cNvSpPr>
          <p:nvPr/>
        </p:nvSpPr>
        <p:spPr bwMode="auto">
          <a:xfrm>
            <a:off x="3689349" y="3977821"/>
            <a:ext cx="15784513"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lIns="142874" tIns="142874" rIns="142874" bIns="142874" anchor="ctr">
            <a:spAutoFit/>
          </a:bodyPr>
          <a:lstStyle>
            <a:lvl1pPr defTabSz="855663">
              <a:defRPr sz="5000">
                <a:solidFill>
                  <a:srgbClr val="000000"/>
                </a:solidFill>
                <a:latin typeface="Helvetica Light" charset="0"/>
                <a:ea typeface="Helvetica Light" charset="0"/>
                <a:cs typeface="Helvetica Light" charset="0"/>
                <a:sym typeface="Helvetica Light" charset="0"/>
              </a:defRPr>
            </a:lvl1pPr>
            <a:lvl2pPr marL="742950" indent="-285750" defTabSz="855663">
              <a:defRPr sz="5000">
                <a:solidFill>
                  <a:srgbClr val="000000"/>
                </a:solidFill>
                <a:latin typeface="Helvetica Light" charset="0"/>
                <a:ea typeface="Helvetica Light" charset="0"/>
                <a:cs typeface="Helvetica Light" charset="0"/>
                <a:sym typeface="Helvetica Light" charset="0"/>
              </a:defRPr>
            </a:lvl2pPr>
            <a:lvl3pPr marL="1143000" indent="-228600" defTabSz="855663">
              <a:defRPr sz="5000">
                <a:solidFill>
                  <a:srgbClr val="000000"/>
                </a:solidFill>
                <a:latin typeface="Helvetica Light" charset="0"/>
                <a:ea typeface="Helvetica Light" charset="0"/>
                <a:cs typeface="Helvetica Light" charset="0"/>
                <a:sym typeface="Helvetica Light" charset="0"/>
              </a:defRPr>
            </a:lvl3pPr>
            <a:lvl4pPr marL="1600200" indent="-228600" defTabSz="855663">
              <a:defRPr sz="5000">
                <a:solidFill>
                  <a:srgbClr val="000000"/>
                </a:solidFill>
                <a:latin typeface="Helvetica Light" charset="0"/>
                <a:ea typeface="Helvetica Light" charset="0"/>
                <a:cs typeface="Helvetica Light" charset="0"/>
                <a:sym typeface="Helvetica Light" charset="0"/>
              </a:defRPr>
            </a:lvl4pPr>
            <a:lvl5pPr marL="2057400" indent="-228600" defTabSz="855663">
              <a:defRPr sz="5000">
                <a:solidFill>
                  <a:srgbClr val="000000"/>
                </a:solidFill>
                <a:latin typeface="Helvetica Light" charset="0"/>
                <a:ea typeface="Helvetica Light" charset="0"/>
                <a:cs typeface="Helvetica Light" charset="0"/>
                <a:sym typeface="Helvetica Light" charset="0"/>
              </a:defRPr>
            </a:lvl5pPr>
            <a:lvl6pPr marL="25146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endParaRPr lang="es-ES_tradnl" altLang="es-ES_tradnl" sz="14300" b="1">
              <a:solidFill>
                <a:schemeClr val="bg1"/>
              </a:solidFill>
              <a:latin typeface="Work Sans" charset="0"/>
              <a:ea typeface="Work Sans" charset="0"/>
              <a:cs typeface="Work Sans" charset="0"/>
              <a:sym typeface="BebasNeueBold" charset="0"/>
            </a:endParaRPr>
          </a:p>
        </p:txBody>
      </p:sp>
      <p:sp>
        <p:nvSpPr>
          <p:cNvPr id="6" name="Rectángulo 5">
            <a:extLst>
              <a:ext uri="{FF2B5EF4-FFF2-40B4-BE49-F238E27FC236}">
                <a16:creationId xmlns:a16="http://schemas.microsoft.com/office/drawing/2014/main" xmlns="" id="{7CED3033-7944-9B4D-AF18-AB3D4BE55B6E}"/>
              </a:ext>
            </a:extLst>
          </p:cNvPr>
          <p:cNvSpPr/>
          <p:nvPr/>
        </p:nvSpPr>
        <p:spPr>
          <a:xfrm>
            <a:off x="-29213" y="13139379"/>
            <a:ext cx="24413213" cy="607287"/>
          </a:xfrm>
          <a:prstGeom prst="rect">
            <a:avLst/>
          </a:prstGeom>
          <a:solidFill>
            <a:srgbClr val="49B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4" name="Imagen 13">
            <a:extLst>
              <a:ext uri="{FF2B5EF4-FFF2-40B4-BE49-F238E27FC236}">
                <a16:creationId xmlns:a16="http://schemas.microsoft.com/office/drawing/2014/main" xmlns="" id="{3D37FCE6-23BF-9F4F-9EF1-FC5E9B04C6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3736" y="10750390"/>
            <a:ext cx="12474874" cy="2039543"/>
          </a:xfrm>
          <a:prstGeom prst="rect">
            <a:avLst/>
          </a:prstGeom>
        </p:spPr>
      </p:pic>
      <p:sp>
        <p:nvSpPr>
          <p:cNvPr id="15" name="CuadroTexto 14">
            <a:extLst>
              <a:ext uri="{FF2B5EF4-FFF2-40B4-BE49-F238E27FC236}">
                <a16:creationId xmlns:a16="http://schemas.microsoft.com/office/drawing/2014/main" xmlns="" id="{BD064061-52BE-D544-993F-9152739B806D}"/>
              </a:ext>
            </a:extLst>
          </p:cNvPr>
          <p:cNvSpPr txBox="1"/>
          <p:nvPr/>
        </p:nvSpPr>
        <p:spPr>
          <a:xfrm rot="16200000">
            <a:off x="-403315" y="372649"/>
            <a:ext cx="1114408" cy="307777"/>
          </a:xfrm>
          <a:prstGeom prst="rect">
            <a:avLst/>
          </a:prstGeom>
          <a:noFill/>
        </p:spPr>
        <p:txBody>
          <a:bodyPr wrap="none" rtlCol="0">
            <a:spAutoFit/>
          </a:bodyPr>
          <a:lstStyle/>
          <a:p>
            <a:r>
              <a:rPr lang="es-ES_tradnl" sz="1400" dirty="0" err="1">
                <a:solidFill>
                  <a:schemeClr val="bg1"/>
                </a:solidFill>
              </a:rPr>
              <a:t>Foto:freepik</a:t>
            </a:r>
            <a:endParaRPr lang="es-ES_tradnl" sz="1400" dirty="0">
              <a:solidFill>
                <a:schemeClr val="bg1"/>
              </a:solidFill>
            </a:endParaRPr>
          </a:p>
        </p:txBody>
      </p:sp>
      <p:grpSp>
        <p:nvGrpSpPr>
          <p:cNvPr id="23" name="Grupo 22">
            <a:extLst>
              <a:ext uri="{FF2B5EF4-FFF2-40B4-BE49-F238E27FC236}">
                <a16:creationId xmlns:a16="http://schemas.microsoft.com/office/drawing/2014/main" xmlns="" id="{A247EB22-2B56-EA40-A641-63BBE4F03777}"/>
              </a:ext>
            </a:extLst>
          </p:cNvPr>
          <p:cNvGrpSpPr/>
          <p:nvPr/>
        </p:nvGrpSpPr>
        <p:grpSpPr>
          <a:xfrm>
            <a:off x="9498937" y="1539409"/>
            <a:ext cx="14385010" cy="9286477"/>
            <a:chOff x="11740897" y="1830513"/>
            <a:chExt cx="11461544" cy="7399184"/>
          </a:xfrm>
        </p:grpSpPr>
        <p:sp>
          <p:nvSpPr>
            <p:cNvPr id="24" name="Shape 99">
              <a:extLst>
                <a:ext uri="{FF2B5EF4-FFF2-40B4-BE49-F238E27FC236}">
                  <a16:creationId xmlns:a16="http://schemas.microsoft.com/office/drawing/2014/main" xmlns="" id="{123568AD-FFB2-C54F-95D5-E7028E66D9BB}"/>
                </a:ext>
              </a:extLst>
            </p:cNvPr>
            <p:cNvSpPr>
              <a:spLocks noChangeArrowheads="1"/>
            </p:cNvSpPr>
            <p:nvPr/>
          </p:nvSpPr>
          <p:spPr bwMode="auto">
            <a:xfrm>
              <a:off x="12099646" y="1830513"/>
              <a:ext cx="10884747" cy="314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wrap="square" lIns="142874" tIns="142874" rIns="142874" bIns="142874" anchor="ctr">
              <a:spAutoFit/>
            </a:bodyPr>
            <a:lstStyle>
              <a:lvl1pPr defTabSz="855663">
                <a:defRPr sz="5000">
                  <a:solidFill>
                    <a:srgbClr val="000000"/>
                  </a:solidFill>
                  <a:latin typeface="Helvetica Light" charset="0"/>
                  <a:ea typeface="Helvetica Light" charset="0"/>
                  <a:cs typeface="Helvetica Light" charset="0"/>
                  <a:sym typeface="Helvetica Light" charset="0"/>
                </a:defRPr>
              </a:lvl1pPr>
              <a:lvl2pPr marL="742950" indent="-285750" defTabSz="855663">
                <a:defRPr sz="5000">
                  <a:solidFill>
                    <a:srgbClr val="000000"/>
                  </a:solidFill>
                  <a:latin typeface="Helvetica Light" charset="0"/>
                  <a:ea typeface="Helvetica Light" charset="0"/>
                  <a:cs typeface="Helvetica Light" charset="0"/>
                  <a:sym typeface="Helvetica Light" charset="0"/>
                </a:defRPr>
              </a:lvl2pPr>
              <a:lvl3pPr marL="1143000" indent="-228600" defTabSz="855663">
                <a:defRPr sz="5000">
                  <a:solidFill>
                    <a:srgbClr val="000000"/>
                  </a:solidFill>
                  <a:latin typeface="Helvetica Light" charset="0"/>
                  <a:ea typeface="Helvetica Light" charset="0"/>
                  <a:cs typeface="Helvetica Light" charset="0"/>
                  <a:sym typeface="Helvetica Light" charset="0"/>
                </a:defRPr>
              </a:lvl3pPr>
              <a:lvl4pPr marL="1600200" indent="-228600" defTabSz="855663">
                <a:defRPr sz="5000">
                  <a:solidFill>
                    <a:srgbClr val="000000"/>
                  </a:solidFill>
                  <a:latin typeface="Helvetica Light" charset="0"/>
                  <a:ea typeface="Helvetica Light" charset="0"/>
                  <a:cs typeface="Helvetica Light" charset="0"/>
                  <a:sym typeface="Helvetica Light" charset="0"/>
                </a:defRPr>
              </a:lvl4pPr>
              <a:lvl5pPr marL="2057400" indent="-228600" defTabSz="855663">
                <a:defRPr sz="5000">
                  <a:solidFill>
                    <a:srgbClr val="000000"/>
                  </a:solidFill>
                  <a:latin typeface="Helvetica Light" charset="0"/>
                  <a:ea typeface="Helvetica Light" charset="0"/>
                  <a:cs typeface="Helvetica Light" charset="0"/>
                  <a:sym typeface="Helvetica Light" charset="0"/>
                </a:defRPr>
              </a:lvl5pPr>
              <a:lvl6pPr marL="25146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a:r>
                <a:rPr lang="es-ES_tradnl" sz="23800" dirty="0">
                  <a:solidFill>
                    <a:schemeClr val="bg1"/>
                  </a:solidFill>
                  <a:latin typeface="Impact" charset="0"/>
                  <a:ea typeface="Impact" charset="0"/>
                  <a:cs typeface="Impact" charset="0"/>
                </a:rPr>
                <a:t>GOBIERNO</a:t>
              </a:r>
            </a:p>
          </p:txBody>
        </p:sp>
        <p:sp>
          <p:nvSpPr>
            <p:cNvPr id="25" name="Shape 99">
              <a:extLst>
                <a:ext uri="{FF2B5EF4-FFF2-40B4-BE49-F238E27FC236}">
                  <a16:creationId xmlns:a16="http://schemas.microsoft.com/office/drawing/2014/main" xmlns="" id="{29B8D4A1-AAA2-D746-A152-BA5EB3B5CAF5}"/>
                </a:ext>
              </a:extLst>
            </p:cNvPr>
            <p:cNvSpPr>
              <a:spLocks noChangeArrowheads="1"/>
            </p:cNvSpPr>
            <p:nvPr/>
          </p:nvSpPr>
          <p:spPr bwMode="auto">
            <a:xfrm>
              <a:off x="11740897" y="3733872"/>
              <a:ext cx="11461544" cy="4043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wrap="square" lIns="142874" tIns="142874" rIns="142874" bIns="142874" anchor="ctr">
              <a:spAutoFit/>
            </a:bodyPr>
            <a:lstStyle>
              <a:lvl1pPr defTabSz="855663">
                <a:defRPr sz="5000">
                  <a:solidFill>
                    <a:srgbClr val="000000"/>
                  </a:solidFill>
                  <a:latin typeface="Helvetica Light" charset="0"/>
                  <a:ea typeface="Helvetica Light" charset="0"/>
                  <a:cs typeface="Helvetica Light" charset="0"/>
                  <a:sym typeface="Helvetica Light" charset="0"/>
                </a:defRPr>
              </a:lvl1pPr>
              <a:lvl2pPr marL="742950" indent="-285750" defTabSz="855663">
                <a:defRPr sz="5000">
                  <a:solidFill>
                    <a:srgbClr val="000000"/>
                  </a:solidFill>
                  <a:latin typeface="Helvetica Light" charset="0"/>
                  <a:ea typeface="Helvetica Light" charset="0"/>
                  <a:cs typeface="Helvetica Light" charset="0"/>
                  <a:sym typeface="Helvetica Light" charset="0"/>
                </a:defRPr>
              </a:lvl2pPr>
              <a:lvl3pPr marL="1143000" indent="-228600" defTabSz="855663">
                <a:defRPr sz="5000">
                  <a:solidFill>
                    <a:srgbClr val="000000"/>
                  </a:solidFill>
                  <a:latin typeface="Helvetica Light" charset="0"/>
                  <a:ea typeface="Helvetica Light" charset="0"/>
                  <a:cs typeface="Helvetica Light" charset="0"/>
                  <a:sym typeface="Helvetica Light" charset="0"/>
                </a:defRPr>
              </a:lvl3pPr>
              <a:lvl4pPr marL="1600200" indent="-228600" defTabSz="855663">
                <a:defRPr sz="5000">
                  <a:solidFill>
                    <a:srgbClr val="000000"/>
                  </a:solidFill>
                  <a:latin typeface="Helvetica Light" charset="0"/>
                  <a:ea typeface="Helvetica Light" charset="0"/>
                  <a:cs typeface="Helvetica Light" charset="0"/>
                  <a:sym typeface="Helvetica Light" charset="0"/>
                </a:defRPr>
              </a:lvl4pPr>
              <a:lvl5pPr marL="2057400" indent="-228600" defTabSz="855663">
                <a:defRPr sz="5000">
                  <a:solidFill>
                    <a:srgbClr val="000000"/>
                  </a:solidFill>
                  <a:latin typeface="Helvetica Light" charset="0"/>
                  <a:ea typeface="Helvetica Light" charset="0"/>
                  <a:cs typeface="Helvetica Light" charset="0"/>
                  <a:sym typeface="Helvetica Light" charset="0"/>
                </a:defRPr>
              </a:lvl5pPr>
              <a:lvl6pPr marL="25146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a:r>
                <a:rPr lang="es-ES_tradnl" sz="31100" dirty="0">
                  <a:solidFill>
                    <a:schemeClr val="bg1"/>
                  </a:solidFill>
                  <a:latin typeface="Impact" charset="0"/>
                  <a:ea typeface="Impact" charset="0"/>
                  <a:cs typeface="Impact" charset="0"/>
                </a:rPr>
                <a:t>DIGITAL  </a:t>
              </a:r>
            </a:p>
          </p:txBody>
        </p:sp>
        <p:sp>
          <p:nvSpPr>
            <p:cNvPr id="26" name="Rectángulo 25">
              <a:extLst>
                <a:ext uri="{FF2B5EF4-FFF2-40B4-BE49-F238E27FC236}">
                  <a16:creationId xmlns:a16="http://schemas.microsoft.com/office/drawing/2014/main" xmlns="" id="{38DA592C-0F86-F44D-8C08-498FCBEB1CF6}"/>
                </a:ext>
              </a:extLst>
            </p:cNvPr>
            <p:cNvSpPr/>
            <p:nvPr/>
          </p:nvSpPr>
          <p:spPr>
            <a:xfrm>
              <a:off x="12670972" y="7309691"/>
              <a:ext cx="9699172" cy="1920006"/>
            </a:xfrm>
            <a:prstGeom prst="rect">
              <a:avLst/>
            </a:prstGeom>
            <a:solidFill>
              <a:srgbClr val="49B9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2000" dirty="0"/>
            </a:p>
          </p:txBody>
        </p:sp>
      </p:grpSp>
      <p:pic>
        <p:nvPicPr>
          <p:cNvPr id="35" name="Imagen 34">
            <a:extLst>
              <a:ext uri="{FF2B5EF4-FFF2-40B4-BE49-F238E27FC236}">
                <a16:creationId xmlns:a16="http://schemas.microsoft.com/office/drawing/2014/main" xmlns="" id="{7E98B991-9CD3-484A-B4D7-869B1FCE28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31871" y="8539562"/>
            <a:ext cx="2299467" cy="2075417"/>
          </a:xfrm>
          <a:prstGeom prst="rect">
            <a:avLst/>
          </a:prstGeom>
        </p:spPr>
      </p:pic>
      <p:sp>
        <p:nvSpPr>
          <p:cNvPr id="3" name="Rectángulo 2">
            <a:extLst>
              <a:ext uri="{FF2B5EF4-FFF2-40B4-BE49-F238E27FC236}">
                <a16:creationId xmlns:a16="http://schemas.microsoft.com/office/drawing/2014/main" xmlns="" id="{F3DA3CF9-9947-4A61-AD2B-7B9E6FD15485}"/>
              </a:ext>
            </a:extLst>
          </p:cNvPr>
          <p:cNvSpPr/>
          <p:nvPr/>
        </p:nvSpPr>
        <p:spPr>
          <a:xfrm>
            <a:off x="-89322" y="13138789"/>
            <a:ext cx="24473322" cy="572721"/>
          </a:xfrm>
          <a:prstGeom prst="rect">
            <a:avLst/>
          </a:prstGeom>
        </p:spPr>
        <p:txBody>
          <a:bodyPr wrap="square">
            <a:spAutoFit/>
          </a:bodyPr>
          <a:lstStyle/>
          <a:p>
            <a:pPr algn="r">
              <a:lnSpc>
                <a:spcPct val="107000"/>
              </a:lnSpc>
              <a:spcAft>
                <a:spcPts val="800"/>
              </a:spcAft>
            </a:pPr>
            <a:r>
              <a:rPr lang="es-GT" sz="3200" dirty="0">
                <a:solidFill>
                  <a:schemeClr val="bg1"/>
                </a:solidFill>
                <a:latin typeface="Impact" panose="020B0806030902050204" pitchFamily="34" charset="0"/>
                <a:ea typeface="Times New Roman" panose="02020603050405020304" pitchFamily="18" charset="0"/>
                <a:cs typeface="Times New Roman" panose="02020603050405020304" pitchFamily="18" charset="0"/>
              </a:rPr>
              <a:t>Tegucigalpa, 23 y 24 Octubre de 2018</a:t>
            </a:r>
            <a:endParaRPr lang="es-CO" sz="2800" dirty="0">
              <a:solidFill>
                <a:schemeClr val="bg1"/>
              </a:solidFill>
              <a:effectLst/>
              <a:latin typeface="Impact" panose="020B0806030902050204" pitchFamily="34" charset="0"/>
              <a:ea typeface="Times New Roman" panose="02020603050405020304" pitchFamily="18" charset="0"/>
              <a:cs typeface="Times New Roman" panose="02020603050405020304" pitchFamily="18" charset="0"/>
            </a:endParaRPr>
          </a:p>
        </p:txBody>
      </p:sp>
      <p:sp>
        <p:nvSpPr>
          <p:cNvPr id="2" name="Rectángulo 1">
            <a:extLst>
              <a:ext uri="{FF2B5EF4-FFF2-40B4-BE49-F238E27FC236}">
                <a16:creationId xmlns:a16="http://schemas.microsoft.com/office/drawing/2014/main" xmlns="" id="{E6460C9C-A4EE-451E-B1C0-70F1CE4B20AE}"/>
              </a:ext>
            </a:extLst>
          </p:cNvPr>
          <p:cNvSpPr/>
          <p:nvPr/>
        </p:nvSpPr>
        <p:spPr>
          <a:xfrm>
            <a:off x="-59268" y="13161891"/>
            <a:ext cx="24473322" cy="584775"/>
          </a:xfrm>
          <a:prstGeom prst="rect">
            <a:avLst/>
          </a:prstGeom>
        </p:spPr>
        <p:txBody>
          <a:bodyPr wrap="square">
            <a:spAutoFit/>
          </a:bodyPr>
          <a:lstStyle/>
          <a:p>
            <a:r>
              <a:rPr lang="es-ES" sz="3200" dirty="0">
                <a:solidFill>
                  <a:schemeClr val="bg1"/>
                </a:solidFill>
                <a:latin typeface="Impact" charset="0"/>
                <a:ea typeface="Impact" charset="0"/>
                <a:cs typeface="Impact" charset="0"/>
              </a:rPr>
              <a:t>Mesas de diálogo para la </a:t>
            </a:r>
            <a:r>
              <a:rPr lang="es-ES" sz="3200" dirty="0" err="1">
                <a:solidFill>
                  <a:schemeClr val="bg1"/>
                </a:solidFill>
                <a:latin typeface="Impact" charset="0"/>
                <a:ea typeface="Impact" charset="0"/>
                <a:cs typeface="Impact" charset="0"/>
              </a:rPr>
              <a:t>co</a:t>
            </a:r>
            <a:r>
              <a:rPr lang="es-ES" sz="3200" dirty="0">
                <a:solidFill>
                  <a:schemeClr val="bg1"/>
                </a:solidFill>
                <a:latin typeface="Impact" charset="0"/>
                <a:ea typeface="Impact" charset="0"/>
                <a:cs typeface="Impact" charset="0"/>
              </a:rPr>
              <a:t>– creación de la política nacional de datos abiertos de Honduras</a:t>
            </a:r>
          </a:p>
        </p:txBody>
      </p:sp>
      <p:sp>
        <p:nvSpPr>
          <p:cNvPr id="30" name="Shape 99">
            <a:extLst>
              <a:ext uri="{FF2B5EF4-FFF2-40B4-BE49-F238E27FC236}">
                <a16:creationId xmlns:a16="http://schemas.microsoft.com/office/drawing/2014/main" xmlns="" id="{77A0AFE7-643F-4B76-9A16-B84C788DE7B3}"/>
              </a:ext>
            </a:extLst>
          </p:cNvPr>
          <p:cNvSpPr>
            <a:spLocks noChangeArrowheads="1"/>
          </p:cNvSpPr>
          <p:nvPr/>
        </p:nvSpPr>
        <p:spPr bwMode="auto">
          <a:xfrm>
            <a:off x="12700590" y="8933258"/>
            <a:ext cx="10108020" cy="111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 uri="{C572A759-6A51-4108-AA02-DFA0A04FC94B}">
              <ma14:wrappingTextBoxFlag xmlns:ma14="http://schemas.microsoft.com/office/mac/drawingml/2011/main" val="1"/>
            </a:ext>
          </a:extLst>
        </p:spPr>
        <p:txBody>
          <a:bodyPr wrap="square" lIns="142874" tIns="142874" rIns="142874" bIns="142874" anchor="ctr">
            <a:spAutoFit/>
          </a:bodyPr>
          <a:lstStyle>
            <a:lvl1pPr defTabSz="855663">
              <a:defRPr sz="5000">
                <a:solidFill>
                  <a:srgbClr val="000000"/>
                </a:solidFill>
                <a:latin typeface="Helvetica Light" charset="0"/>
                <a:ea typeface="Helvetica Light" charset="0"/>
                <a:cs typeface="Helvetica Light" charset="0"/>
                <a:sym typeface="Helvetica Light" charset="0"/>
              </a:defRPr>
            </a:lvl1pPr>
            <a:lvl2pPr marL="742950" indent="-285750" defTabSz="855663">
              <a:defRPr sz="5000">
                <a:solidFill>
                  <a:srgbClr val="000000"/>
                </a:solidFill>
                <a:latin typeface="Helvetica Light" charset="0"/>
                <a:ea typeface="Helvetica Light" charset="0"/>
                <a:cs typeface="Helvetica Light" charset="0"/>
                <a:sym typeface="Helvetica Light" charset="0"/>
              </a:defRPr>
            </a:lvl2pPr>
            <a:lvl3pPr marL="1143000" indent="-228600" defTabSz="855663">
              <a:defRPr sz="5000">
                <a:solidFill>
                  <a:srgbClr val="000000"/>
                </a:solidFill>
                <a:latin typeface="Helvetica Light" charset="0"/>
                <a:ea typeface="Helvetica Light" charset="0"/>
                <a:cs typeface="Helvetica Light" charset="0"/>
                <a:sym typeface="Helvetica Light" charset="0"/>
              </a:defRPr>
            </a:lvl3pPr>
            <a:lvl4pPr marL="1600200" indent="-228600" defTabSz="855663">
              <a:defRPr sz="5000">
                <a:solidFill>
                  <a:srgbClr val="000000"/>
                </a:solidFill>
                <a:latin typeface="Helvetica Light" charset="0"/>
                <a:ea typeface="Helvetica Light" charset="0"/>
                <a:cs typeface="Helvetica Light" charset="0"/>
                <a:sym typeface="Helvetica Light" charset="0"/>
              </a:defRPr>
            </a:lvl4pPr>
            <a:lvl5pPr marL="2057400" indent="-228600" defTabSz="855663">
              <a:defRPr sz="5000">
                <a:solidFill>
                  <a:srgbClr val="000000"/>
                </a:solidFill>
                <a:latin typeface="Helvetica Light" charset="0"/>
                <a:ea typeface="Helvetica Light" charset="0"/>
                <a:cs typeface="Helvetica Light" charset="0"/>
                <a:sym typeface="Helvetica Light" charset="0"/>
              </a:defRPr>
            </a:lvl5pPr>
            <a:lvl6pPr marL="25146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r>
              <a:rPr lang="es-ES" sz="5400" dirty="0">
                <a:solidFill>
                  <a:schemeClr val="bg1"/>
                </a:solidFill>
                <a:latin typeface="Impact" charset="0"/>
                <a:ea typeface="Impact" charset="0"/>
                <a:cs typeface="Impact" charset="0"/>
              </a:rPr>
              <a:t>EMPRENDE CON DATOS</a:t>
            </a:r>
            <a:endParaRPr lang="es-ES_tradnl" sz="5400" dirty="0">
              <a:solidFill>
                <a:schemeClr val="bg1"/>
              </a:solidFill>
              <a:latin typeface="Impact" charset="0"/>
              <a:ea typeface="Impact" charset="0"/>
              <a:cs typeface="Impact" charset="0"/>
            </a:endParaRPr>
          </a:p>
        </p:txBody>
      </p:sp>
    </p:spTree>
    <p:extLst>
      <p:ext uri="{BB962C8B-B14F-4D97-AF65-F5344CB8AC3E}">
        <p14:creationId xmlns:p14="http://schemas.microsoft.com/office/powerpoint/2010/main" val="2380203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Paralelogramo 81">
            <a:extLst>
              <a:ext uri="{FF2B5EF4-FFF2-40B4-BE49-F238E27FC236}">
                <a16:creationId xmlns:a16="http://schemas.microsoft.com/office/drawing/2014/main" xmlns="" id="{20CF6458-4350-4467-B346-A9886A86AB7F}"/>
              </a:ext>
            </a:extLst>
          </p:cNvPr>
          <p:cNvSpPr/>
          <p:nvPr/>
        </p:nvSpPr>
        <p:spPr>
          <a:xfrm>
            <a:off x="-7604" y="506333"/>
            <a:ext cx="12161088" cy="2830158"/>
          </a:xfrm>
          <a:prstGeom prst="parallelogram">
            <a:avLst>
              <a:gd name="adj" fmla="val 0"/>
            </a:avLst>
          </a:prstGeom>
          <a:solidFill>
            <a:srgbClr val="3CB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a:p>
        </p:txBody>
      </p:sp>
      <p:pic>
        <p:nvPicPr>
          <p:cNvPr id="83" name="Imagen 82">
            <a:extLst>
              <a:ext uri="{FF2B5EF4-FFF2-40B4-BE49-F238E27FC236}">
                <a16:creationId xmlns:a16="http://schemas.microsoft.com/office/drawing/2014/main" xmlns="" id="{B51CCE46-7273-4F55-B830-CB405348C183}"/>
              </a:ext>
            </a:extLst>
          </p:cNvPr>
          <p:cNvPicPr>
            <a:picLocks noChangeAspect="1"/>
          </p:cNvPicPr>
          <p:nvPr/>
        </p:nvPicPr>
        <p:blipFill rotWithShape="1">
          <a:blip r:embed="rId3">
            <a:extLst>
              <a:ext uri="{28A0092B-C50C-407E-A947-70E740481C1C}">
                <a14:useLocalDpi xmlns:a14="http://schemas.microsoft.com/office/drawing/2010/main" val="0"/>
              </a:ext>
            </a:extLst>
          </a:blip>
          <a:srcRect t="42494"/>
          <a:stretch/>
        </p:blipFill>
        <p:spPr>
          <a:xfrm rot="10800000" flipH="1">
            <a:off x="-7602" y="499404"/>
            <a:ext cx="7184258" cy="2753037"/>
          </a:xfrm>
          <a:prstGeom prst="rect">
            <a:avLst/>
          </a:prstGeom>
        </p:spPr>
      </p:pic>
      <p:pic>
        <p:nvPicPr>
          <p:cNvPr id="16" name="Imagen 15">
            <a:extLst>
              <a:ext uri="{FF2B5EF4-FFF2-40B4-BE49-F238E27FC236}">
                <a16:creationId xmlns:a16="http://schemas.microsoft.com/office/drawing/2014/main" xmlns="" id="{00894A0F-1CAE-48B3-8275-87519999D6B1}"/>
              </a:ext>
            </a:extLst>
          </p:cNvPr>
          <p:cNvPicPr>
            <a:picLocks noChangeAspect="1"/>
          </p:cNvPicPr>
          <p:nvPr/>
        </p:nvPicPr>
        <p:blipFill>
          <a:blip r:embed="rId4"/>
          <a:stretch>
            <a:fillRect/>
          </a:stretch>
        </p:blipFill>
        <p:spPr>
          <a:xfrm rot="21155952" flipH="1">
            <a:off x="11425433" y="1287680"/>
            <a:ext cx="5898540" cy="4566864"/>
          </a:xfrm>
          <a:prstGeom prst="rect">
            <a:avLst/>
          </a:prstGeom>
        </p:spPr>
      </p:pic>
      <p:pic>
        <p:nvPicPr>
          <p:cNvPr id="17" name="Imagen 16">
            <a:extLst>
              <a:ext uri="{FF2B5EF4-FFF2-40B4-BE49-F238E27FC236}">
                <a16:creationId xmlns:a16="http://schemas.microsoft.com/office/drawing/2014/main" xmlns="" id="{D9B16377-EA3F-4DAB-B60E-CF0311C08402}"/>
              </a:ext>
            </a:extLst>
          </p:cNvPr>
          <p:cNvPicPr>
            <a:picLocks noChangeAspect="1"/>
          </p:cNvPicPr>
          <p:nvPr/>
        </p:nvPicPr>
        <p:blipFill>
          <a:blip r:embed="rId4"/>
          <a:stretch>
            <a:fillRect/>
          </a:stretch>
        </p:blipFill>
        <p:spPr>
          <a:xfrm rot="19438842">
            <a:off x="3500387" y="3830248"/>
            <a:ext cx="5729532" cy="4553126"/>
          </a:xfrm>
          <a:prstGeom prst="rect">
            <a:avLst/>
          </a:prstGeom>
        </p:spPr>
      </p:pic>
      <p:pic>
        <p:nvPicPr>
          <p:cNvPr id="18" name="Imagen 17">
            <a:extLst>
              <a:ext uri="{FF2B5EF4-FFF2-40B4-BE49-F238E27FC236}">
                <a16:creationId xmlns:a16="http://schemas.microsoft.com/office/drawing/2014/main" xmlns="" id="{CB1D9C8E-05B6-4355-8D11-73E23F4BA39A}"/>
              </a:ext>
            </a:extLst>
          </p:cNvPr>
          <p:cNvPicPr>
            <a:picLocks noChangeAspect="1"/>
          </p:cNvPicPr>
          <p:nvPr/>
        </p:nvPicPr>
        <p:blipFill>
          <a:blip r:embed="rId4"/>
          <a:stretch>
            <a:fillRect/>
          </a:stretch>
        </p:blipFill>
        <p:spPr>
          <a:xfrm rot="1417040" flipH="1">
            <a:off x="13029155" y="5956760"/>
            <a:ext cx="5803229" cy="4566864"/>
          </a:xfrm>
          <a:prstGeom prst="rect">
            <a:avLst/>
          </a:prstGeom>
        </p:spPr>
      </p:pic>
      <p:sp>
        <p:nvSpPr>
          <p:cNvPr id="19" name="Elipse 18">
            <a:extLst>
              <a:ext uri="{FF2B5EF4-FFF2-40B4-BE49-F238E27FC236}">
                <a16:creationId xmlns:a16="http://schemas.microsoft.com/office/drawing/2014/main" xmlns="" id="{A7D386F9-2915-4FE1-A208-8AFCCA178F32}"/>
              </a:ext>
            </a:extLst>
          </p:cNvPr>
          <p:cNvSpPr/>
          <p:nvPr/>
        </p:nvSpPr>
        <p:spPr>
          <a:xfrm>
            <a:off x="14579528" y="6534686"/>
            <a:ext cx="3920834" cy="3920834"/>
          </a:xfrm>
          <a:prstGeom prst="ellipse">
            <a:avLst/>
          </a:prstGeom>
          <a:solidFill>
            <a:srgbClr val="592F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8640">
              <a:solidFill>
                <a:srgbClr val="7030A0"/>
              </a:solidFill>
            </a:endParaRPr>
          </a:p>
        </p:txBody>
      </p:sp>
      <p:sp>
        <p:nvSpPr>
          <p:cNvPr id="21" name="Elipse 20">
            <a:extLst>
              <a:ext uri="{FF2B5EF4-FFF2-40B4-BE49-F238E27FC236}">
                <a16:creationId xmlns:a16="http://schemas.microsoft.com/office/drawing/2014/main" xmlns="" id="{D7A1B23D-32BE-48D9-90DF-86040E14D139}"/>
              </a:ext>
            </a:extLst>
          </p:cNvPr>
          <p:cNvSpPr/>
          <p:nvPr/>
        </p:nvSpPr>
        <p:spPr>
          <a:xfrm>
            <a:off x="14952219" y="6901287"/>
            <a:ext cx="3175452" cy="3175452"/>
          </a:xfrm>
          <a:prstGeom prst="ellipse">
            <a:avLst/>
          </a:prstGeom>
          <a:solidFill>
            <a:srgbClr val="7B4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8640">
              <a:solidFill>
                <a:srgbClr val="7030A0"/>
              </a:solidFill>
            </a:endParaRPr>
          </a:p>
        </p:txBody>
      </p:sp>
      <p:sp>
        <p:nvSpPr>
          <p:cNvPr id="22" name="Elipse 21">
            <a:extLst>
              <a:ext uri="{FF2B5EF4-FFF2-40B4-BE49-F238E27FC236}">
                <a16:creationId xmlns:a16="http://schemas.microsoft.com/office/drawing/2014/main" xmlns="" id="{2970A286-7D15-4B95-B5DC-24159CF6580D}"/>
              </a:ext>
            </a:extLst>
          </p:cNvPr>
          <p:cNvSpPr/>
          <p:nvPr/>
        </p:nvSpPr>
        <p:spPr>
          <a:xfrm>
            <a:off x="3931640" y="4477262"/>
            <a:ext cx="3920834" cy="3920834"/>
          </a:xfrm>
          <a:prstGeom prst="ellipse">
            <a:avLst/>
          </a:prstGeom>
          <a:solidFill>
            <a:srgbClr val="6DAE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8640" dirty="0">
              <a:solidFill>
                <a:srgbClr val="7030A0"/>
              </a:solidFill>
            </a:endParaRPr>
          </a:p>
        </p:txBody>
      </p:sp>
      <p:sp>
        <p:nvSpPr>
          <p:cNvPr id="23" name="Elipse 22">
            <a:extLst>
              <a:ext uri="{FF2B5EF4-FFF2-40B4-BE49-F238E27FC236}">
                <a16:creationId xmlns:a16="http://schemas.microsoft.com/office/drawing/2014/main" xmlns="" id="{7C544A9D-BB9D-494E-9545-C4E0B6ADCFBA}"/>
              </a:ext>
            </a:extLst>
          </p:cNvPr>
          <p:cNvSpPr/>
          <p:nvPr/>
        </p:nvSpPr>
        <p:spPr>
          <a:xfrm>
            <a:off x="4126350" y="4655517"/>
            <a:ext cx="3554233" cy="3554233"/>
          </a:xfrm>
          <a:prstGeom prst="ellipse">
            <a:avLst/>
          </a:prstGeom>
          <a:solidFill>
            <a:srgbClr val="7B4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8640" dirty="0">
              <a:solidFill>
                <a:srgbClr val="7030A0"/>
              </a:solidFill>
            </a:endParaRPr>
          </a:p>
        </p:txBody>
      </p:sp>
      <p:sp>
        <p:nvSpPr>
          <p:cNvPr id="24" name="Elipse 23">
            <a:extLst>
              <a:ext uri="{FF2B5EF4-FFF2-40B4-BE49-F238E27FC236}">
                <a16:creationId xmlns:a16="http://schemas.microsoft.com/office/drawing/2014/main" xmlns="" id="{9E17D618-BE84-43BB-8230-1B2D0990FD68}"/>
              </a:ext>
            </a:extLst>
          </p:cNvPr>
          <p:cNvSpPr/>
          <p:nvPr/>
        </p:nvSpPr>
        <p:spPr>
          <a:xfrm>
            <a:off x="13117081" y="1517505"/>
            <a:ext cx="3920834" cy="3920834"/>
          </a:xfrm>
          <a:prstGeom prst="ellipse">
            <a:avLst/>
          </a:prstGeom>
          <a:solidFill>
            <a:srgbClr val="FC9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8640">
              <a:solidFill>
                <a:srgbClr val="7030A0"/>
              </a:solidFill>
            </a:endParaRPr>
          </a:p>
        </p:txBody>
      </p:sp>
      <p:sp>
        <p:nvSpPr>
          <p:cNvPr id="25" name="Marcador de contenido 8">
            <a:extLst>
              <a:ext uri="{FF2B5EF4-FFF2-40B4-BE49-F238E27FC236}">
                <a16:creationId xmlns:a16="http://schemas.microsoft.com/office/drawing/2014/main" xmlns="" id="{CB7C95DA-154A-4ACC-99C2-75D501AC314A}"/>
              </a:ext>
            </a:extLst>
          </p:cNvPr>
          <p:cNvSpPr txBox="1">
            <a:spLocks/>
          </p:cNvSpPr>
          <p:nvPr/>
        </p:nvSpPr>
        <p:spPr>
          <a:xfrm>
            <a:off x="17593532" y="747062"/>
            <a:ext cx="5932848" cy="1201065"/>
          </a:xfrm>
          <a:prstGeom prst="rect">
            <a:avLst/>
          </a:prstGeom>
        </p:spPr>
        <p:txBody>
          <a:bodyPr vert="horz" lIns="219456" tIns="109728" rIns="219456" bIns="109728"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s-ES" sz="7200" b="1" dirty="0">
                <a:solidFill>
                  <a:srgbClr val="FC9200"/>
                </a:solidFill>
                <a:latin typeface="Bebas Neue" charset="0"/>
                <a:ea typeface="Bebas Neue" charset="0"/>
                <a:cs typeface="Bebas Neue" charset="0"/>
              </a:rPr>
              <a:t>HACKATONES</a:t>
            </a:r>
            <a:r>
              <a:rPr lang="es-ES" sz="7200" b="1" dirty="0">
                <a:solidFill>
                  <a:srgbClr val="FC9200"/>
                </a:solidFill>
                <a:latin typeface="Work Sans" charset="0"/>
                <a:ea typeface="Work Sans" charset="0"/>
                <a:cs typeface="Work Sans" charset="0"/>
              </a:rPr>
              <a:t> </a:t>
            </a:r>
          </a:p>
        </p:txBody>
      </p:sp>
      <p:sp>
        <p:nvSpPr>
          <p:cNvPr id="26" name="Elipse 25">
            <a:extLst>
              <a:ext uri="{FF2B5EF4-FFF2-40B4-BE49-F238E27FC236}">
                <a16:creationId xmlns:a16="http://schemas.microsoft.com/office/drawing/2014/main" xmlns="" id="{C3AEB4EF-336D-4CBB-BA30-D4F7B382348C}"/>
              </a:ext>
            </a:extLst>
          </p:cNvPr>
          <p:cNvSpPr/>
          <p:nvPr/>
        </p:nvSpPr>
        <p:spPr>
          <a:xfrm>
            <a:off x="7991720" y="3760056"/>
            <a:ext cx="6248962" cy="6248962"/>
          </a:xfrm>
          <a:prstGeom prst="ellipse">
            <a:avLst/>
          </a:prstGeom>
          <a:solidFill>
            <a:srgbClr val="592F82"/>
          </a:solidFill>
          <a:ln>
            <a:solidFill>
              <a:srgbClr val="592F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8640">
              <a:solidFill>
                <a:srgbClr val="7030A0"/>
              </a:solidFill>
            </a:endParaRPr>
          </a:p>
        </p:txBody>
      </p:sp>
      <p:sp>
        <p:nvSpPr>
          <p:cNvPr id="27" name="Marcador de contenido 8">
            <a:extLst>
              <a:ext uri="{FF2B5EF4-FFF2-40B4-BE49-F238E27FC236}">
                <a16:creationId xmlns:a16="http://schemas.microsoft.com/office/drawing/2014/main" xmlns="" id="{FD464C16-F4D7-4C25-B96F-713E0EA4A13A}"/>
              </a:ext>
            </a:extLst>
          </p:cNvPr>
          <p:cNvSpPr txBox="1">
            <a:spLocks/>
          </p:cNvSpPr>
          <p:nvPr/>
        </p:nvSpPr>
        <p:spPr>
          <a:xfrm>
            <a:off x="8556848" y="7163823"/>
            <a:ext cx="5133307" cy="2606417"/>
          </a:xfrm>
          <a:prstGeom prst="rect">
            <a:avLst/>
          </a:prstGeom>
        </p:spPr>
        <p:txBody>
          <a:bodyPr vert="horz" lIns="219456" tIns="109728" rIns="219456" bIns="109728"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s-ES" sz="7200" b="1" dirty="0">
                <a:solidFill>
                  <a:schemeClr val="bg1"/>
                </a:solidFill>
                <a:latin typeface="Bebas Neue" charset="0"/>
                <a:ea typeface="Bebas Neue" charset="0"/>
                <a:cs typeface="Bebas Neue" charset="0"/>
              </a:rPr>
              <a:t>RETO: </a:t>
            </a:r>
            <a:r>
              <a:rPr lang="es-ES" sz="7200" b="1" dirty="0" err="1">
                <a:solidFill>
                  <a:schemeClr val="bg1"/>
                </a:solidFill>
                <a:latin typeface="Bebas Neue" charset="0"/>
                <a:ea typeface="Bebas Neue" charset="0"/>
                <a:cs typeface="Bebas Neue" charset="0"/>
              </a:rPr>
              <a:t>VALOr</a:t>
            </a:r>
            <a:endParaRPr lang="es-ES_tradnl" sz="7200" b="1" dirty="0">
              <a:solidFill>
                <a:schemeClr val="bg1"/>
              </a:solidFill>
              <a:latin typeface="Bebas Neue" charset="0"/>
              <a:ea typeface="Bebas Neue" charset="0"/>
              <a:cs typeface="Bebas Neue" charset="0"/>
            </a:endParaRPr>
          </a:p>
        </p:txBody>
      </p:sp>
      <p:sp>
        <p:nvSpPr>
          <p:cNvPr id="28" name="Marcador de contenido 8">
            <a:extLst>
              <a:ext uri="{FF2B5EF4-FFF2-40B4-BE49-F238E27FC236}">
                <a16:creationId xmlns:a16="http://schemas.microsoft.com/office/drawing/2014/main" xmlns="" id="{9C39996D-E17F-4E36-95EE-A37DF599E9F3}"/>
              </a:ext>
            </a:extLst>
          </p:cNvPr>
          <p:cNvSpPr txBox="1">
            <a:spLocks/>
          </p:cNvSpPr>
          <p:nvPr/>
        </p:nvSpPr>
        <p:spPr>
          <a:xfrm>
            <a:off x="258621" y="8773064"/>
            <a:ext cx="7014011" cy="2954138"/>
          </a:xfrm>
          <a:prstGeom prst="rect">
            <a:avLst/>
          </a:prstGeom>
        </p:spPr>
        <p:txBody>
          <a:bodyPr>
            <a:noAutofit/>
          </a:bodyPr>
          <a:lst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9pPr>
          </a:lstStyle>
          <a:p>
            <a:pPr marL="0" indent="0" algn="r" hangingPunct="1">
              <a:lnSpc>
                <a:spcPct val="100000"/>
              </a:lnSpc>
              <a:buFont typeface="Arial"/>
              <a:buNone/>
            </a:pPr>
            <a:r>
              <a:rPr lang="es-CO" sz="7200" b="1" dirty="0">
                <a:solidFill>
                  <a:srgbClr val="6DAEB7"/>
                </a:solidFill>
                <a:latin typeface="Bebas Neue" charset="0"/>
                <a:ea typeface="Bebas Neue" charset="0"/>
                <a:cs typeface="Bebas Neue" charset="0"/>
              </a:rPr>
              <a:t>CONCURsOS</a:t>
            </a:r>
            <a:endParaRPr lang="es-ES" sz="7200" b="1" dirty="0">
              <a:solidFill>
                <a:srgbClr val="6DAEB7"/>
              </a:solidFill>
              <a:latin typeface="Bebas Neue" charset="0"/>
              <a:ea typeface="Bebas Neue" charset="0"/>
              <a:cs typeface="Bebas Neue" charset="0"/>
            </a:endParaRPr>
          </a:p>
        </p:txBody>
      </p:sp>
      <p:sp>
        <p:nvSpPr>
          <p:cNvPr id="29" name="Marcador de contenido 8">
            <a:extLst>
              <a:ext uri="{FF2B5EF4-FFF2-40B4-BE49-F238E27FC236}">
                <a16:creationId xmlns:a16="http://schemas.microsoft.com/office/drawing/2014/main" xmlns="" id="{79E5E9B1-D4EC-409D-9733-9DA393804A49}"/>
              </a:ext>
            </a:extLst>
          </p:cNvPr>
          <p:cNvSpPr txBox="1">
            <a:spLocks/>
          </p:cNvSpPr>
          <p:nvPr/>
        </p:nvSpPr>
        <p:spPr>
          <a:xfrm>
            <a:off x="18726651" y="8465367"/>
            <a:ext cx="4414351" cy="1327279"/>
          </a:xfrm>
          <a:prstGeom prst="rect">
            <a:avLst/>
          </a:prstGeom>
        </p:spPr>
        <p:txBody>
          <a:bodyPr vert="horz" lIns="219456" tIns="109728" rIns="219456" bIns="109728"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s-ES" sz="7200" b="1" dirty="0">
                <a:solidFill>
                  <a:srgbClr val="592F82"/>
                </a:solidFill>
                <a:latin typeface="Bebas Neue" charset="0"/>
                <a:ea typeface="Bebas Neue" charset="0"/>
                <a:cs typeface="Bebas Neue" charset="0"/>
              </a:rPr>
              <a:t>MARATONES</a:t>
            </a:r>
          </a:p>
        </p:txBody>
      </p:sp>
      <p:pic>
        <p:nvPicPr>
          <p:cNvPr id="30" name="Imagen 29">
            <a:extLst>
              <a:ext uri="{FF2B5EF4-FFF2-40B4-BE49-F238E27FC236}">
                <a16:creationId xmlns:a16="http://schemas.microsoft.com/office/drawing/2014/main" xmlns="" id="{811B787F-DD98-4E5D-BBD5-78D988CE8F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26350" y="5468354"/>
            <a:ext cx="3487256" cy="1928558"/>
          </a:xfrm>
          <a:prstGeom prst="rect">
            <a:avLst/>
          </a:prstGeom>
        </p:spPr>
      </p:pic>
      <p:sp>
        <p:nvSpPr>
          <p:cNvPr id="32" name="Shape 99">
            <a:extLst>
              <a:ext uri="{FF2B5EF4-FFF2-40B4-BE49-F238E27FC236}">
                <a16:creationId xmlns:a16="http://schemas.microsoft.com/office/drawing/2014/main" xmlns="" id="{B30108E3-D86F-44D1-BDE9-05A38B40DC6D}"/>
              </a:ext>
            </a:extLst>
          </p:cNvPr>
          <p:cNvSpPr>
            <a:spLocks noChangeArrowheads="1"/>
          </p:cNvSpPr>
          <p:nvPr/>
        </p:nvSpPr>
        <p:spPr bwMode="auto">
          <a:xfrm>
            <a:off x="0" y="12635603"/>
            <a:ext cx="24384000" cy="111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42874" tIns="142874" rIns="142874" bIns="142874" anchor="ctr">
            <a:spAutoFit/>
          </a:bodyPr>
          <a:lstStyle>
            <a:lvl1pPr defTabSz="855663">
              <a:defRPr sz="5000">
                <a:solidFill>
                  <a:srgbClr val="000000"/>
                </a:solidFill>
                <a:latin typeface="Helvetica Light" charset="0"/>
                <a:ea typeface="Helvetica Light" charset="0"/>
                <a:cs typeface="Helvetica Light" charset="0"/>
                <a:sym typeface="Helvetica Light" charset="0"/>
              </a:defRPr>
            </a:lvl1pPr>
            <a:lvl2pPr marL="742950" indent="-285750" defTabSz="855663">
              <a:defRPr sz="5000">
                <a:solidFill>
                  <a:srgbClr val="000000"/>
                </a:solidFill>
                <a:latin typeface="Helvetica Light" charset="0"/>
                <a:ea typeface="Helvetica Light" charset="0"/>
                <a:cs typeface="Helvetica Light" charset="0"/>
                <a:sym typeface="Helvetica Light" charset="0"/>
              </a:defRPr>
            </a:lvl2pPr>
            <a:lvl3pPr marL="1143000" indent="-228600" defTabSz="855663">
              <a:defRPr sz="5000">
                <a:solidFill>
                  <a:srgbClr val="000000"/>
                </a:solidFill>
                <a:latin typeface="Helvetica Light" charset="0"/>
                <a:ea typeface="Helvetica Light" charset="0"/>
                <a:cs typeface="Helvetica Light" charset="0"/>
                <a:sym typeface="Helvetica Light" charset="0"/>
              </a:defRPr>
            </a:lvl3pPr>
            <a:lvl4pPr marL="1600200" indent="-228600" defTabSz="855663">
              <a:defRPr sz="5000">
                <a:solidFill>
                  <a:srgbClr val="000000"/>
                </a:solidFill>
                <a:latin typeface="Helvetica Light" charset="0"/>
                <a:ea typeface="Helvetica Light" charset="0"/>
                <a:cs typeface="Helvetica Light" charset="0"/>
                <a:sym typeface="Helvetica Light" charset="0"/>
              </a:defRPr>
            </a:lvl4pPr>
            <a:lvl5pPr marL="2057400" indent="-228600" defTabSz="855663">
              <a:defRPr sz="5000">
                <a:solidFill>
                  <a:srgbClr val="000000"/>
                </a:solidFill>
                <a:latin typeface="Helvetica Light" charset="0"/>
                <a:ea typeface="Helvetica Light" charset="0"/>
                <a:cs typeface="Helvetica Light" charset="0"/>
                <a:sym typeface="Helvetica Light" charset="0"/>
              </a:defRPr>
            </a:lvl5pPr>
            <a:lvl6pPr marL="25146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defRPr/>
            </a:pPr>
            <a:r>
              <a:rPr lang="es-ES_tradnl" altLang="es-CO" sz="5400" dirty="0">
                <a:solidFill>
                  <a:schemeClr val="bg1"/>
                </a:solidFill>
                <a:latin typeface="Bebas Neue" charset="0"/>
                <a:ea typeface="Bebas Neue" charset="0"/>
                <a:cs typeface="Bebas Neue" charset="0"/>
                <a:sym typeface="BebasNeueBold" charset="0"/>
              </a:rPr>
              <a:t>Generación de capacidades</a:t>
            </a:r>
            <a:r>
              <a:rPr lang="es-ES_tradnl" altLang="es-CO" sz="4400" b="1" dirty="0">
                <a:solidFill>
                  <a:schemeClr val="bg1"/>
                </a:solidFill>
                <a:latin typeface="+mj-lt"/>
                <a:ea typeface="Work Sans" charset="0"/>
                <a:cs typeface="Work Sans" charset="0"/>
                <a:sym typeface="BebasNeueBold" charset="0"/>
              </a:rPr>
              <a:t> </a:t>
            </a:r>
          </a:p>
        </p:txBody>
      </p:sp>
      <p:sp>
        <p:nvSpPr>
          <p:cNvPr id="33" name="Elipse 32">
            <a:extLst>
              <a:ext uri="{FF2B5EF4-FFF2-40B4-BE49-F238E27FC236}">
                <a16:creationId xmlns:a16="http://schemas.microsoft.com/office/drawing/2014/main" xmlns="" id="{166F4BB7-51D5-4F3A-B994-CD96C96EB8CF}"/>
              </a:ext>
            </a:extLst>
          </p:cNvPr>
          <p:cNvSpPr/>
          <p:nvPr/>
        </p:nvSpPr>
        <p:spPr>
          <a:xfrm>
            <a:off x="13318184" y="1700805"/>
            <a:ext cx="3554233" cy="3554233"/>
          </a:xfrm>
          <a:prstGeom prst="ellipse">
            <a:avLst/>
          </a:prstGeom>
          <a:solidFill>
            <a:srgbClr val="7B47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8640" dirty="0">
              <a:solidFill>
                <a:srgbClr val="7030A0"/>
              </a:solidFill>
            </a:endParaRPr>
          </a:p>
        </p:txBody>
      </p:sp>
      <p:sp>
        <p:nvSpPr>
          <p:cNvPr id="34" name="Marcador de contenido 8">
            <a:extLst>
              <a:ext uri="{FF2B5EF4-FFF2-40B4-BE49-F238E27FC236}">
                <a16:creationId xmlns:a16="http://schemas.microsoft.com/office/drawing/2014/main" xmlns="" id="{8D2D10FC-985E-4419-8BC3-B557FC1BA248}"/>
              </a:ext>
            </a:extLst>
          </p:cNvPr>
          <p:cNvSpPr txBox="1">
            <a:spLocks/>
          </p:cNvSpPr>
          <p:nvPr/>
        </p:nvSpPr>
        <p:spPr>
          <a:xfrm>
            <a:off x="8572593" y="8140877"/>
            <a:ext cx="5133307" cy="2606417"/>
          </a:xfrm>
          <a:prstGeom prst="rect">
            <a:avLst/>
          </a:prstGeom>
        </p:spPr>
        <p:txBody>
          <a:bodyPr vert="horz" lIns="219456" tIns="109728" rIns="219456" bIns="109728"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buNone/>
            </a:pPr>
            <a:r>
              <a:rPr lang="es-ES" sz="7200" b="1" dirty="0">
                <a:solidFill>
                  <a:schemeClr val="bg1"/>
                </a:solidFill>
                <a:latin typeface="Bebas Neue" charset="0"/>
                <a:ea typeface="Bebas Neue" charset="0"/>
                <a:cs typeface="Bebas Neue" charset="0"/>
              </a:rPr>
              <a:t>ECONÓMICO</a:t>
            </a:r>
            <a:endParaRPr lang="es-ES_tradnl" sz="7200" b="1" dirty="0">
              <a:solidFill>
                <a:schemeClr val="bg1"/>
              </a:solidFill>
              <a:latin typeface="Bebas Neue" charset="0"/>
              <a:ea typeface="Bebas Neue" charset="0"/>
              <a:cs typeface="Bebas Neue" charset="0"/>
            </a:endParaRPr>
          </a:p>
        </p:txBody>
      </p:sp>
      <p:sp>
        <p:nvSpPr>
          <p:cNvPr id="36" name="Marcador de contenido 8">
            <a:extLst>
              <a:ext uri="{FF2B5EF4-FFF2-40B4-BE49-F238E27FC236}">
                <a16:creationId xmlns:a16="http://schemas.microsoft.com/office/drawing/2014/main" xmlns="" id="{15BE8A6A-D8A2-4FE2-8510-A77E48C4B482}"/>
              </a:ext>
            </a:extLst>
          </p:cNvPr>
          <p:cNvSpPr txBox="1">
            <a:spLocks/>
          </p:cNvSpPr>
          <p:nvPr/>
        </p:nvSpPr>
        <p:spPr>
          <a:xfrm>
            <a:off x="332501" y="9821139"/>
            <a:ext cx="7014011" cy="2954138"/>
          </a:xfrm>
          <a:prstGeom prst="rect">
            <a:avLst/>
          </a:prstGeom>
        </p:spPr>
        <p:txBody>
          <a:bodyPr>
            <a:noAutofit/>
          </a:bodyPr>
          <a:lst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9pPr>
          </a:lstStyle>
          <a:p>
            <a:pPr marL="0" indent="0" algn="r" hangingPunct="1">
              <a:lnSpc>
                <a:spcPct val="100000"/>
              </a:lnSpc>
              <a:buFont typeface="Arial"/>
              <a:buNone/>
            </a:pPr>
            <a:r>
              <a:rPr lang="es-ES" sz="3600" dirty="0">
                <a:solidFill>
                  <a:srgbClr val="6DAEB7"/>
                </a:solidFill>
                <a:latin typeface="Helvetica Light" charset="0"/>
                <a:ea typeface="Helvetica Light" charset="0"/>
                <a:cs typeface="Helvetica Light" charset="0"/>
              </a:rPr>
              <a:t>Para promover la apertura y uso de datos abiertos por parte de los distintos sectores. </a:t>
            </a:r>
          </a:p>
        </p:txBody>
      </p:sp>
      <p:sp>
        <p:nvSpPr>
          <p:cNvPr id="37" name="Marcador de contenido 8">
            <a:extLst>
              <a:ext uri="{FF2B5EF4-FFF2-40B4-BE49-F238E27FC236}">
                <a16:creationId xmlns:a16="http://schemas.microsoft.com/office/drawing/2014/main" xmlns="" id="{78C03027-6985-4E12-A18B-2146F1A03D50}"/>
              </a:ext>
            </a:extLst>
          </p:cNvPr>
          <p:cNvSpPr txBox="1">
            <a:spLocks/>
          </p:cNvSpPr>
          <p:nvPr/>
        </p:nvSpPr>
        <p:spPr>
          <a:xfrm>
            <a:off x="17593531" y="1807536"/>
            <a:ext cx="6137839" cy="2181120"/>
          </a:xfrm>
          <a:prstGeom prst="rect">
            <a:avLst/>
          </a:prstGeom>
        </p:spPr>
        <p:txBody>
          <a:bodyPr vert="horz" lIns="219456" tIns="109728" rIns="219456" bIns="109728"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s-ES" sz="3600" dirty="0">
                <a:solidFill>
                  <a:srgbClr val="FC9200"/>
                </a:solidFill>
                <a:latin typeface="Helvetica Light" charset="0"/>
                <a:ea typeface="Helvetica Light" charset="0"/>
                <a:cs typeface="Helvetica Light" charset="0"/>
              </a:rPr>
              <a:t>Para crear soluciones móviles a partir de datos con temáticas específicas y con un tiempo límite.</a:t>
            </a:r>
            <a:endParaRPr lang="es-ES_tradnl" sz="3600" dirty="0">
              <a:solidFill>
                <a:srgbClr val="FC9200"/>
              </a:solidFill>
              <a:latin typeface="Helvetica Light" charset="0"/>
              <a:ea typeface="Helvetica Light" charset="0"/>
              <a:cs typeface="Helvetica Light" charset="0"/>
            </a:endParaRPr>
          </a:p>
        </p:txBody>
      </p:sp>
      <p:sp>
        <p:nvSpPr>
          <p:cNvPr id="38" name="Marcador de contenido 8">
            <a:extLst>
              <a:ext uri="{FF2B5EF4-FFF2-40B4-BE49-F238E27FC236}">
                <a16:creationId xmlns:a16="http://schemas.microsoft.com/office/drawing/2014/main" xmlns="" id="{4CA2C0F9-DBA4-4215-A7C6-816C9BE85E02}"/>
              </a:ext>
            </a:extLst>
          </p:cNvPr>
          <p:cNvSpPr txBox="1">
            <a:spLocks/>
          </p:cNvSpPr>
          <p:nvPr/>
        </p:nvSpPr>
        <p:spPr>
          <a:xfrm>
            <a:off x="18703780" y="10277010"/>
            <a:ext cx="5618594" cy="2900383"/>
          </a:xfrm>
          <a:prstGeom prst="rect">
            <a:avLst/>
          </a:prstGeom>
        </p:spPr>
        <p:txBody>
          <a:bodyPr vert="horz" lIns="219456" tIns="109728" rIns="219456" bIns="109728"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s-ES" sz="3600" dirty="0">
                <a:solidFill>
                  <a:srgbClr val="592F82"/>
                </a:solidFill>
                <a:latin typeface="Helvetica Light" charset="0"/>
                <a:ea typeface="Helvetica Light" charset="0"/>
                <a:cs typeface="Helvetica Light" charset="0"/>
              </a:rPr>
              <a:t>Para ampliar el alcance al uso de los datos y no limitarlo a aplicaciones móviles. </a:t>
            </a:r>
            <a:endParaRPr lang="es-ES_tradnl" sz="3600" dirty="0">
              <a:solidFill>
                <a:srgbClr val="592F82"/>
              </a:solidFill>
              <a:latin typeface="Helvetica Light" charset="0"/>
              <a:ea typeface="Helvetica Light" charset="0"/>
              <a:cs typeface="Helvetica Light" charset="0"/>
            </a:endParaRPr>
          </a:p>
        </p:txBody>
      </p:sp>
      <p:sp>
        <p:nvSpPr>
          <p:cNvPr id="39" name="Marcador de contenido 8">
            <a:extLst>
              <a:ext uri="{FF2B5EF4-FFF2-40B4-BE49-F238E27FC236}">
                <a16:creationId xmlns:a16="http://schemas.microsoft.com/office/drawing/2014/main" xmlns="" id="{6F0B02E1-AB6E-4C43-97C7-F5C35BA6CE28}"/>
              </a:ext>
            </a:extLst>
          </p:cNvPr>
          <p:cNvSpPr txBox="1">
            <a:spLocks/>
          </p:cNvSpPr>
          <p:nvPr/>
        </p:nvSpPr>
        <p:spPr>
          <a:xfrm>
            <a:off x="18726650" y="9231345"/>
            <a:ext cx="4414351" cy="1327279"/>
          </a:xfrm>
          <a:prstGeom prst="rect">
            <a:avLst/>
          </a:prstGeom>
        </p:spPr>
        <p:txBody>
          <a:bodyPr vert="horz" lIns="219456" tIns="109728" rIns="219456" bIns="109728"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s-ES" sz="7200" b="1" dirty="0">
                <a:solidFill>
                  <a:srgbClr val="592F82"/>
                </a:solidFill>
                <a:latin typeface="Bebas Neue" charset="0"/>
                <a:ea typeface="Bebas Neue" charset="0"/>
                <a:cs typeface="Bebas Neue" charset="0"/>
              </a:rPr>
              <a:t>DE DATOS </a:t>
            </a:r>
          </a:p>
        </p:txBody>
      </p:sp>
      <p:pic>
        <p:nvPicPr>
          <p:cNvPr id="40" name="Imagen 39">
            <a:extLst>
              <a:ext uri="{FF2B5EF4-FFF2-40B4-BE49-F238E27FC236}">
                <a16:creationId xmlns:a16="http://schemas.microsoft.com/office/drawing/2014/main" xmlns="" id="{0CEC1537-C568-476F-B904-348ABF07CD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4105" y="2331369"/>
            <a:ext cx="2275403" cy="2275403"/>
          </a:xfrm>
          <a:prstGeom prst="rect">
            <a:avLst/>
          </a:prstGeom>
        </p:spPr>
      </p:pic>
      <p:pic>
        <p:nvPicPr>
          <p:cNvPr id="41" name="Imagen 40">
            <a:extLst>
              <a:ext uri="{FF2B5EF4-FFF2-40B4-BE49-F238E27FC236}">
                <a16:creationId xmlns:a16="http://schemas.microsoft.com/office/drawing/2014/main" xmlns="" id="{4BA75F53-53D3-40C3-AD2A-567A6B7758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387435" y="7349258"/>
            <a:ext cx="2305020" cy="2305020"/>
          </a:xfrm>
          <a:prstGeom prst="rect">
            <a:avLst/>
          </a:prstGeom>
        </p:spPr>
      </p:pic>
      <p:pic>
        <p:nvPicPr>
          <p:cNvPr id="42" name="Imagen 41">
            <a:extLst>
              <a:ext uri="{FF2B5EF4-FFF2-40B4-BE49-F238E27FC236}">
                <a16:creationId xmlns:a16="http://schemas.microsoft.com/office/drawing/2014/main" xmlns="" id="{39CA0C99-0FCD-4E72-8F20-EDA7A894CA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60085" y="4404616"/>
            <a:ext cx="2620618" cy="2620618"/>
          </a:xfrm>
          <a:prstGeom prst="rect">
            <a:avLst/>
          </a:prstGeom>
        </p:spPr>
      </p:pic>
      <p:sp>
        <p:nvSpPr>
          <p:cNvPr id="43" name="CuadroTexto 42">
            <a:extLst>
              <a:ext uri="{FF2B5EF4-FFF2-40B4-BE49-F238E27FC236}">
                <a16:creationId xmlns:a16="http://schemas.microsoft.com/office/drawing/2014/main" xmlns="" id="{49280C22-26BA-46DD-93D3-60E626A1F3FF}"/>
              </a:ext>
            </a:extLst>
          </p:cNvPr>
          <p:cNvSpPr txBox="1"/>
          <p:nvPr/>
        </p:nvSpPr>
        <p:spPr>
          <a:xfrm>
            <a:off x="1660836" y="941708"/>
            <a:ext cx="10209384" cy="1200329"/>
          </a:xfrm>
          <a:prstGeom prst="rect">
            <a:avLst/>
          </a:prstGeom>
          <a:noFill/>
        </p:spPr>
        <p:txBody>
          <a:bodyPr wrap="square" rtlCol="0">
            <a:spAutoFit/>
          </a:bodyPr>
          <a:lstStyle/>
          <a:p>
            <a:pPr defTabSz="914411"/>
            <a:r>
              <a:rPr lang="es-ES_tradnl" sz="7200" dirty="0">
                <a:solidFill>
                  <a:prstClr val="white"/>
                </a:solidFill>
                <a:latin typeface="Impact" panose="020B0806030902050204" pitchFamily="34" charset="0"/>
                <a:ea typeface="Bebas Neue" charset="0"/>
                <a:cs typeface="Bebas Neue" charset="0"/>
              </a:rPr>
              <a:t> ESTRATEGIAS USO DE DATOS</a:t>
            </a:r>
          </a:p>
        </p:txBody>
      </p:sp>
      <p:pic>
        <p:nvPicPr>
          <p:cNvPr id="44" name="Imagen 43">
            <a:extLst>
              <a:ext uri="{FF2B5EF4-FFF2-40B4-BE49-F238E27FC236}">
                <a16:creationId xmlns:a16="http://schemas.microsoft.com/office/drawing/2014/main" xmlns="" id="{6C27DB90-CBFD-4598-873C-A6EEC2FB29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0505" y="595000"/>
            <a:ext cx="2233603" cy="2015970"/>
          </a:xfrm>
          <a:prstGeom prst="rect">
            <a:avLst/>
          </a:prstGeom>
        </p:spPr>
      </p:pic>
    </p:spTree>
    <p:extLst>
      <p:ext uri="{BB962C8B-B14F-4D97-AF65-F5344CB8AC3E}">
        <p14:creationId xmlns:p14="http://schemas.microsoft.com/office/powerpoint/2010/main" val="32958849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237459" y="2610970"/>
            <a:ext cx="8146541" cy="11077586"/>
          </a:xfrm>
          <a:prstGeom prst="rect">
            <a:avLst/>
          </a:prstGeom>
          <a:solidFill>
            <a:srgbClr val="3CB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5" name="Rectángulo 34"/>
          <p:cNvSpPr/>
          <p:nvPr/>
        </p:nvSpPr>
        <p:spPr>
          <a:xfrm>
            <a:off x="0" y="2610970"/>
            <a:ext cx="8039100" cy="111050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6" name="Rectángulo 35"/>
          <p:cNvSpPr/>
          <p:nvPr/>
        </p:nvSpPr>
        <p:spPr>
          <a:xfrm>
            <a:off x="8039100" y="2610970"/>
            <a:ext cx="8221076" cy="11105029"/>
          </a:xfrm>
          <a:prstGeom prst="rect">
            <a:avLst/>
          </a:prstGeom>
          <a:solidFill>
            <a:srgbClr val="66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 name="Marcador de contenido 8"/>
          <p:cNvSpPr txBox="1">
            <a:spLocks/>
          </p:cNvSpPr>
          <p:nvPr/>
        </p:nvSpPr>
        <p:spPr>
          <a:xfrm>
            <a:off x="259026" y="8186379"/>
            <a:ext cx="7665666" cy="2212098"/>
          </a:xfrm>
          <a:prstGeom prst="rect">
            <a:avLst/>
          </a:prstGeom>
        </p:spPr>
        <p:txBody>
          <a:bodyPr vert="horz" lIns="219456" tIns="109728" rIns="219456" bIns="109728"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s-ES" sz="4000" dirty="0">
                <a:solidFill>
                  <a:schemeClr val="bg1"/>
                </a:solidFill>
                <a:ea typeface="Helvetica Light" charset="0"/>
                <a:cs typeface="Helvetica Light" charset="0"/>
              </a:rPr>
              <a:t>27 Aplicaciones usando datos abiertos.</a:t>
            </a:r>
            <a:endParaRPr lang="es-ES_tradnl" sz="4000" dirty="0">
              <a:solidFill>
                <a:schemeClr val="bg1"/>
              </a:solidFill>
              <a:ea typeface="Helvetica Light" charset="0"/>
              <a:cs typeface="Helvetica Light" charset="0"/>
            </a:endParaRPr>
          </a:p>
        </p:txBody>
      </p:sp>
      <p:sp>
        <p:nvSpPr>
          <p:cNvPr id="21" name="Marcador de contenido 8"/>
          <p:cNvSpPr txBox="1">
            <a:spLocks/>
          </p:cNvSpPr>
          <p:nvPr/>
        </p:nvSpPr>
        <p:spPr>
          <a:xfrm>
            <a:off x="8312767" y="8186379"/>
            <a:ext cx="8221076" cy="2900383"/>
          </a:xfrm>
          <a:prstGeom prst="rect">
            <a:avLst/>
          </a:prstGeom>
        </p:spPr>
        <p:txBody>
          <a:bodyPr vert="horz" lIns="219456" tIns="109728" rIns="219456" bIns="109728"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s-ES" sz="4000" dirty="0">
                <a:solidFill>
                  <a:schemeClr val="bg1"/>
                </a:solidFill>
                <a:ea typeface="Helvetica Light" charset="0"/>
                <a:cs typeface="Helvetica Light" charset="0"/>
              </a:rPr>
              <a:t>Data </a:t>
            </a:r>
            <a:r>
              <a:rPr lang="es-ES" sz="4000" dirty="0" err="1">
                <a:solidFill>
                  <a:schemeClr val="bg1"/>
                </a:solidFill>
                <a:ea typeface="Helvetica Light" charset="0"/>
                <a:cs typeface="Helvetica Light" charset="0"/>
              </a:rPr>
              <a:t>Jam</a:t>
            </a:r>
            <a:r>
              <a:rPr lang="es-ES" sz="4000" dirty="0">
                <a:solidFill>
                  <a:schemeClr val="bg1"/>
                </a:solidFill>
                <a:ea typeface="Helvetica Light" charset="0"/>
                <a:cs typeface="Helvetica Light" charset="0"/>
              </a:rPr>
              <a:t> Desarrollo Rural</a:t>
            </a:r>
          </a:p>
          <a:p>
            <a:pPr marL="0" indent="0" algn="ctr">
              <a:buNone/>
            </a:pPr>
            <a:r>
              <a:rPr lang="es-ES" sz="4000" dirty="0">
                <a:solidFill>
                  <a:schemeClr val="bg1"/>
                </a:solidFill>
                <a:ea typeface="Helvetica Light" charset="0"/>
                <a:cs typeface="Helvetica Light" charset="0"/>
              </a:rPr>
              <a:t> </a:t>
            </a:r>
          </a:p>
          <a:p>
            <a:pPr marL="0" indent="0" algn="ctr">
              <a:buNone/>
            </a:pPr>
            <a:r>
              <a:rPr lang="es-ES" sz="4000" dirty="0">
                <a:solidFill>
                  <a:schemeClr val="bg1"/>
                </a:solidFill>
                <a:ea typeface="Helvetica Light" charset="0"/>
                <a:cs typeface="Helvetica Light" charset="0"/>
              </a:rPr>
              <a:t>Datos para Bogotá</a:t>
            </a:r>
          </a:p>
          <a:p>
            <a:pPr marL="0" indent="0" algn="ctr">
              <a:buNone/>
            </a:pPr>
            <a:endParaRPr lang="es-ES" sz="4000" dirty="0">
              <a:solidFill>
                <a:schemeClr val="bg1"/>
              </a:solidFill>
              <a:ea typeface="Helvetica Light" charset="0"/>
              <a:cs typeface="Helvetica Light" charset="0"/>
            </a:endParaRPr>
          </a:p>
          <a:p>
            <a:pPr marL="0" indent="0" algn="ctr">
              <a:buNone/>
            </a:pPr>
            <a:r>
              <a:rPr lang="es-ES" sz="4000" dirty="0">
                <a:solidFill>
                  <a:schemeClr val="bg1"/>
                </a:solidFill>
                <a:ea typeface="Helvetica Light" charset="0"/>
                <a:cs typeface="Helvetica Light" charset="0"/>
              </a:rPr>
              <a:t>Innova 6K</a:t>
            </a:r>
          </a:p>
          <a:p>
            <a:pPr marL="0" indent="0" algn="ctr">
              <a:buNone/>
            </a:pPr>
            <a:endParaRPr lang="es-ES" sz="4000" dirty="0">
              <a:solidFill>
                <a:schemeClr val="bg1"/>
              </a:solidFill>
              <a:ea typeface="Helvetica Light" charset="0"/>
              <a:cs typeface="Helvetica Light" charset="0"/>
            </a:endParaRPr>
          </a:p>
          <a:p>
            <a:pPr marL="0" indent="0" algn="ctr">
              <a:buNone/>
            </a:pPr>
            <a:r>
              <a:rPr lang="es-ES" sz="4000" dirty="0" err="1">
                <a:solidFill>
                  <a:schemeClr val="bg1"/>
                </a:solidFill>
                <a:ea typeface="Helvetica Light" charset="0"/>
                <a:cs typeface="Helvetica Light" charset="0"/>
              </a:rPr>
              <a:t>Visualizaton</a:t>
            </a:r>
            <a:r>
              <a:rPr lang="es-ES" sz="4000" dirty="0">
                <a:solidFill>
                  <a:schemeClr val="bg1"/>
                </a:solidFill>
                <a:ea typeface="Helvetica Light" charset="0"/>
                <a:cs typeface="Helvetica Light" charset="0"/>
              </a:rPr>
              <a:t> Legislativa</a:t>
            </a:r>
          </a:p>
          <a:p>
            <a:pPr marL="0" indent="0" algn="ctr">
              <a:buNone/>
            </a:pPr>
            <a:endParaRPr lang="es-ES" sz="4000" dirty="0">
              <a:solidFill>
                <a:schemeClr val="bg1"/>
              </a:solidFill>
              <a:ea typeface="Helvetica Light" charset="0"/>
              <a:cs typeface="Helvetica Light" charset="0"/>
            </a:endParaRPr>
          </a:p>
        </p:txBody>
      </p:sp>
      <p:sp>
        <p:nvSpPr>
          <p:cNvPr id="29" name="Marcador de contenido 8"/>
          <p:cNvSpPr txBox="1">
            <a:spLocks/>
          </p:cNvSpPr>
          <p:nvPr/>
        </p:nvSpPr>
        <p:spPr>
          <a:xfrm>
            <a:off x="16600563" y="7299900"/>
            <a:ext cx="7783437" cy="2900383"/>
          </a:xfrm>
          <a:prstGeom prst="rect">
            <a:avLst/>
          </a:prstGeom>
        </p:spPr>
        <p:txBody>
          <a:bodyPr vert="horz" lIns="219456" tIns="109728" rIns="219456" bIns="109728"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Aft>
                <a:spcPts val="0"/>
              </a:spcAft>
              <a:buNone/>
            </a:pPr>
            <a:endParaRPr lang="es-CO" sz="4000" dirty="0">
              <a:solidFill>
                <a:schemeClr val="bg1"/>
              </a:solidFill>
              <a:ea typeface="Calibri" panose="020F0502020204030204" pitchFamily="34" charset="0"/>
            </a:endParaRPr>
          </a:p>
          <a:p>
            <a:pPr marL="0" indent="0">
              <a:spcAft>
                <a:spcPts val="0"/>
              </a:spcAft>
              <a:buNone/>
            </a:pPr>
            <a:r>
              <a:rPr lang="es-CO" sz="4000" dirty="0">
                <a:solidFill>
                  <a:schemeClr val="bg1"/>
                </a:solidFill>
                <a:ea typeface="Calibri" panose="020F0502020204030204" pitchFamily="34" charset="0"/>
              </a:rPr>
              <a:t>30 entidades obtuvieron su sello de excelencia para datos abiertos.</a:t>
            </a:r>
          </a:p>
          <a:p>
            <a:pPr marL="0" indent="0">
              <a:spcAft>
                <a:spcPts val="0"/>
              </a:spcAft>
              <a:buNone/>
            </a:pPr>
            <a:endParaRPr lang="es-CO" sz="4000" dirty="0">
              <a:solidFill>
                <a:schemeClr val="bg1"/>
              </a:solidFill>
              <a:ea typeface="Calibri" panose="020F0502020204030204" pitchFamily="34" charset="0"/>
            </a:endParaRPr>
          </a:p>
          <a:p>
            <a:pPr marL="0" indent="0">
              <a:spcAft>
                <a:spcPts val="0"/>
              </a:spcAft>
              <a:buNone/>
            </a:pPr>
            <a:r>
              <a:rPr lang="es-CO" sz="4000" dirty="0">
                <a:solidFill>
                  <a:schemeClr val="bg1"/>
                </a:solidFill>
                <a:ea typeface="Calibri" panose="020F0502020204030204" pitchFamily="34" charset="0"/>
              </a:rPr>
              <a:t>115 datos abiertos certificados con el sello de la excelencia.</a:t>
            </a:r>
          </a:p>
          <a:p>
            <a:pPr marL="0" indent="0">
              <a:spcAft>
                <a:spcPts val="0"/>
              </a:spcAft>
              <a:buNone/>
            </a:pPr>
            <a:endParaRPr lang="es-CO" sz="4000" dirty="0">
              <a:solidFill>
                <a:schemeClr val="bg1"/>
              </a:solidFill>
              <a:ea typeface="Calibri" panose="020F0502020204030204" pitchFamily="34" charset="0"/>
            </a:endParaRPr>
          </a:p>
          <a:p>
            <a:pPr marL="0" indent="0">
              <a:spcAft>
                <a:spcPts val="0"/>
              </a:spcAft>
              <a:buNone/>
            </a:pPr>
            <a:r>
              <a:rPr lang="es-CO" sz="4000" dirty="0">
                <a:solidFill>
                  <a:schemeClr val="bg1"/>
                </a:solidFill>
                <a:ea typeface="Calibri" panose="020F0502020204030204" pitchFamily="34" charset="0"/>
              </a:rPr>
              <a:t>31 entidades realizaron ejercicios de toma de decisiones a partir del uso de datos</a:t>
            </a:r>
            <a:endParaRPr lang="es-ES" sz="4000" dirty="0">
              <a:solidFill>
                <a:schemeClr val="bg1"/>
              </a:solidFill>
              <a:ea typeface="Helvetica Light" charset="0"/>
              <a:cs typeface="Helvetica Light" charset="0"/>
            </a:endParaRPr>
          </a:p>
        </p:txBody>
      </p:sp>
      <p:sp>
        <p:nvSpPr>
          <p:cNvPr id="11" name="Marcador de contenido 8"/>
          <p:cNvSpPr txBox="1">
            <a:spLocks/>
          </p:cNvSpPr>
          <p:nvPr/>
        </p:nvSpPr>
        <p:spPr>
          <a:xfrm>
            <a:off x="705211" y="6120318"/>
            <a:ext cx="7493148" cy="2395426"/>
          </a:xfrm>
          <a:prstGeom prst="rect">
            <a:avLst/>
          </a:prstGeom>
        </p:spPr>
        <p:txBody>
          <a:bodyPr vert="horz" lIns="219456" tIns="109728" rIns="219456" bIns="109728"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s-ES" sz="9600" b="1" dirty="0">
                <a:solidFill>
                  <a:schemeClr val="bg1"/>
                </a:solidFill>
                <a:latin typeface="Impact" panose="020B0806030902050204" pitchFamily="34" charset="0"/>
                <a:ea typeface="Bebas Neue" charset="0"/>
                <a:cs typeface="Bebas Neue" charset="0"/>
              </a:rPr>
              <a:t>HACKATONES</a:t>
            </a:r>
            <a:r>
              <a:rPr lang="es-ES" sz="9600" b="1" dirty="0">
                <a:solidFill>
                  <a:schemeClr val="bg1"/>
                </a:solidFill>
                <a:latin typeface="Impact" panose="020B0806030902050204" pitchFamily="34" charset="0"/>
                <a:ea typeface="Work Sans" charset="0"/>
                <a:cs typeface="Work Sans" charset="0"/>
              </a:rPr>
              <a:t> </a:t>
            </a:r>
          </a:p>
        </p:txBody>
      </p:sp>
      <p:sp>
        <p:nvSpPr>
          <p:cNvPr id="12" name="Marcador de contenido 8"/>
          <p:cNvSpPr txBox="1">
            <a:spLocks/>
          </p:cNvSpPr>
          <p:nvPr/>
        </p:nvSpPr>
        <p:spPr>
          <a:xfrm>
            <a:off x="17204393" y="6040908"/>
            <a:ext cx="6575778" cy="2954138"/>
          </a:xfrm>
          <a:prstGeom prst="rect">
            <a:avLst/>
          </a:prstGeom>
        </p:spPr>
        <p:txBody>
          <a:bodyPr>
            <a:noAutofit/>
          </a:bodyPr>
          <a:lstStyle>
            <a:lvl1pPr marL="457200" marR="0" indent="-457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1pPr>
            <a:lvl2pPr marL="990600" marR="0" indent="-5334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2pPr>
            <a:lvl3pPr marL="1554479" marR="0" indent="-640079"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3pPr>
            <a:lvl4pPr marL="2082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4pPr>
            <a:lvl5pPr marL="25400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5pPr>
            <a:lvl6pPr marL="29972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6pPr>
            <a:lvl7pPr marL="34544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7pPr>
            <a:lvl8pPr marL="39116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8pPr>
            <a:lvl9pPr marL="4368800" marR="0" indent="-711200" algn="l" defTabSz="1828800" rtl="0" latinLnBrk="0">
              <a:lnSpc>
                <a:spcPct val="90000"/>
              </a:lnSpc>
              <a:spcBef>
                <a:spcPts val="2000"/>
              </a:spcBef>
              <a:spcAft>
                <a:spcPts val="0"/>
              </a:spcAft>
              <a:buClrTx/>
              <a:buSzPct val="100000"/>
              <a:buFont typeface="Arial"/>
              <a:buChar char="•"/>
              <a:tabLst/>
              <a:defRPr sz="5600" b="0" i="0" u="none" strike="noStrike" cap="none" spc="0" baseline="0">
                <a:ln>
                  <a:noFill/>
                </a:ln>
                <a:solidFill>
                  <a:srgbClr val="000000"/>
                </a:solidFill>
                <a:uFillTx/>
                <a:latin typeface="+mn-lt"/>
                <a:ea typeface="+mn-ea"/>
                <a:cs typeface="+mn-cs"/>
                <a:sym typeface="Calibri"/>
              </a:defRPr>
            </a:lvl9pPr>
          </a:lstStyle>
          <a:p>
            <a:pPr marL="0" indent="0" hangingPunct="1">
              <a:lnSpc>
                <a:spcPct val="100000"/>
              </a:lnSpc>
              <a:buFont typeface="Arial"/>
              <a:buNone/>
            </a:pPr>
            <a:r>
              <a:rPr lang="es-CO" sz="9600" b="1" dirty="0">
                <a:solidFill>
                  <a:schemeClr val="bg1"/>
                </a:solidFill>
                <a:latin typeface="Impact" panose="020B0806030902050204" pitchFamily="34" charset="0"/>
                <a:ea typeface="Bebas Neue" charset="0"/>
                <a:cs typeface="Bebas Neue" charset="0"/>
              </a:rPr>
              <a:t>CONCURSOS</a:t>
            </a:r>
            <a:endParaRPr lang="es-ES" sz="9600" b="1" dirty="0">
              <a:solidFill>
                <a:schemeClr val="bg1"/>
              </a:solidFill>
              <a:latin typeface="Impact" panose="020B0806030902050204" pitchFamily="34" charset="0"/>
              <a:ea typeface="Bebas Neue" charset="0"/>
              <a:cs typeface="Bebas Neue" charset="0"/>
            </a:endParaRPr>
          </a:p>
        </p:txBody>
      </p:sp>
      <p:sp>
        <p:nvSpPr>
          <p:cNvPr id="13" name="Marcador de contenido 8"/>
          <p:cNvSpPr txBox="1">
            <a:spLocks/>
          </p:cNvSpPr>
          <p:nvPr/>
        </p:nvSpPr>
        <p:spPr>
          <a:xfrm>
            <a:off x="8628105" y="6219759"/>
            <a:ext cx="7283017" cy="1327279"/>
          </a:xfrm>
          <a:prstGeom prst="rect">
            <a:avLst/>
          </a:prstGeom>
        </p:spPr>
        <p:txBody>
          <a:bodyPr vert="horz" lIns="219456" tIns="109728" rIns="219456" bIns="109728"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s-ES" sz="9600" b="1" dirty="0">
                <a:solidFill>
                  <a:schemeClr val="bg1"/>
                </a:solidFill>
                <a:latin typeface="Impact" panose="020B0806030902050204" pitchFamily="34" charset="0"/>
                <a:ea typeface="Bebas Neue" charset="0"/>
                <a:cs typeface="Bebas Neue" charset="0"/>
              </a:rPr>
              <a:t>MARATONES</a:t>
            </a:r>
          </a:p>
        </p:txBody>
      </p:sp>
      <p:pic>
        <p:nvPicPr>
          <p:cNvPr id="37" name="Imagen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3389" y="3596644"/>
            <a:ext cx="2275403" cy="2275403"/>
          </a:xfrm>
          <a:prstGeom prst="rect">
            <a:avLst/>
          </a:prstGeom>
        </p:spPr>
      </p:pic>
      <p:pic>
        <p:nvPicPr>
          <p:cNvPr id="38" name="Imagen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62105" y="3731595"/>
            <a:ext cx="2305020" cy="2305020"/>
          </a:xfrm>
          <a:prstGeom prst="rect">
            <a:avLst/>
          </a:prstGeom>
        </p:spPr>
      </p:pic>
      <p:pic>
        <p:nvPicPr>
          <p:cNvPr id="39" name="Imagen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00368" y="3479872"/>
            <a:ext cx="4254891" cy="2353084"/>
          </a:xfrm>
          <a:prstGeom prst="rect">
            <a:avLst/>
          </a:prstGeom>
        </p:spPr>
      </p:pic>
      <p:pic>
        <p:nvPicPr>
          <p:cNvPr id="17" name="Imagen 16">
            <a:extLst>
              <a:ext uri="{FF2B5EF4-FFF2-40B4-BE49-F238E27FC236}">
                <a16:creationId xmlns:a16="http://schemas.microsoft.com/office/drawing/2014/main" xmlns="" id="{B578BF57-8E2A-4776-93C2-9C80FF634F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505" y="595000"/>
            <a:ext cx="2233603" cy="2015970"/>
          </a:xfrm>
          <a:prstGeom prst="rect">
            <a:avLst/>
          </a:prstGeom>
        </p:spPr>
      </p:pic>
      <p:pic>
        <p:nvPicPr>
          <p:cNvPr id="20" name="Imagen 19">
            <a:extLst>
              <a:ext uri="{FF2B5EF4-FFF2-40B4-BE49-F238E27FC236}">
                <a16:creationId xmlns:a16="http://schemas.microsoft.com/office/drawing/2014/main" xmlns="" id="{48EC6B5C-DCDE-4C76-BF63-B9091C0B1576}"/>
              </a:ext>
            </a:extLst>
          </p:cNvPr>
          <p:cNvPicPr>
            <a:picLocks noChangeAspect="1"/>
          </p:cNvPicPr>
          <p:nvPr/>
        </p:nvPicPr>
        <p:blipFill rotWithShape="1">
          <a:blip r:embed="rId7">
            <a:extLst>
              <a:ext uri="{28A0092B-C50C-407E-A947-70E740481C1C}">
                <a14:useLocalDpi xmlns:a14="http://schemas.microsoft.com/office/drawing/2010/main" val="0"/>
              </a:ext>
            </a:extLst>
          </a:blip>
          <a:srcRect t="42494"/>
          <a:stretch/>
        </p:blipFill>
        <p:spPr>
          <a:xfrm rot="10800000" flipH="1">
            <a:off x="27387" y="401317"/>
            <a:ext cx="7184258" cy="2753037"/>
          </a:xfrm>
          <a:prstGeom prst="rect">
            <a:avLst/>
          </a:prstGeom>
        </p:spPr>
      </p:pic>
      <p:pic>
        <p:nvPicPr>
          <p:cNvPr id="22" name="Imagen 21">
            <a:extLst>
              <a:ext uri="{FF2B5EF4-FFF2-40B4-BE49-F238E27FC236}">
                <a16:creationId xmlns:a16="http://schemas.microsoft.com/office/drawing/2014/main" xmlns="" id="{03EC48AD-6797-4207-8D23-C2771CD447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505" y="713137"/>
            <a:ext cx="1934539" cy="1746046"/>
          </a:xfrm>
          <a:prstGeom prst="rect">
            <a:avLst/>
          </a:prstGeom>
        </p:spPr>
      </p:pic>
      <p:sp>
        <p:nvSpPr>
          <p:cNvPr id="23" name="Rectángulo 22">
            <a:extLst>
              <a:ext uri="{FF2B5EF4-FFF2-40B4-BE49-F238E27FC236}">
                <a16:creationId xmlns:a16="http://schemas.microsoft.com/office/drawing/2014/main" xmlns="" id="{962811B4-27CE-4A62-9659-08EF4FB4FEFC}"/>
              </a:ext>
            </a:extLst>
          </p:cNvPr>
          <p:cNvSpPr/>
          <p:nvPr/>
        </p:nvSpPr>
        <p:spPr>
          <a:xfrm>
            <a:off x="1372346" y="983957"/>
            <a:ext cx="11050959" cy="1323439"/>
          </a:xfrm>
          <a:prstGeom prst="rect">
            <a:avLst/>
          </a:prstGeom>
        </p:spPr>
        <p:txBody>
          <a:bodyPr wrap="square">
            <a:spAutoFit/>
          </a:bodyPr>
          <a:lstStyle/>
          <a:p>
            <a:r>
              <a:rPr lang="es-ES" sz="8000" dirty="0">
                <a:solidFill>
                  <a:schemeClr val="bg1"/>
                </a:solidFill>
                <a:latin typeface="Impact" panose="020B0806030902050204" pitchFamily="34" charset="0"/>
              </a:rPr>
              <a:t>USO DE DATOS ABIERTOS</a:t>
            </a:r>
            <a:endParaRPr lang="es-CO" sz="8000" dirty="0">
              <a:solidFill>
                <a:schemeClr val="bg1"/>
              </a:solidFill>
              <a:latin typeface="Impact" panose="020B0806030902050204" pitchFamily="34" charset="0"/>
            </a:endParaRPr>
          </a:p>
        </p:txBody>
      </p:sp>
      <p:sp>
        <p:nvSpPr>
          <p:cNvPr id="24" name="Paralelogramo 23">
            <a:extLst>
              <a:ext uri="{FF2B5EF4-FFF2-40B4-BE49-F238E27FC236}">
                <a16:creationId xmlns:a16="http://schemas.microsoft.com/office/drawing/2014/main" xmlns="" id="{581C1B7E-FE02-4448-AC3D-B7B2C85AC950}"/>
              </a:ext>
            </a:extLst>
          </p:cNvPr>
          <p:cNvSpPr/>
          <p:nvPr/>
        </p:nvSpPr>
        <p:spPr>
          <a:xfrm>
            <a:off x="-32839" y="660923"/>
            <a:ext cx="12161088" cy="2830158"/>
          </a:xfrm>
          <a:prstGeom prst="parallelogram">
            <a:avLst>
              <a:gd name="adj" fmla="val 0"/>
            </a:avLst>
          </a:prstGeom>
          <a:solidFill>
            <a:srgbClr val="3CB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a:p>
        </p:txBody>
      </p:sp>
      <p:pic>
        <p:nvPicPr>
          <p:cNvPr id="25" name="Imagen 24">
            <a:extLst>
              <a:ext uri="{FF2B5EF4-FFF2-40B4-BE49-F238E27FC236}">
                <a16:creationId xmlns:a16="http://schemas.microsoft.com/office/drawing/2014/main" xmlns="" id="{AEEDA1AE-621D-4644-9FBD-77F9F38567D9}"/>
              </a:ext>
            </a:extLst>
          </p:cNvPr>
          <p:cNvPicPr>
            <a:picLocks noChangeAspect="1"/>
          </p:cNvPicPr>
          <p:nvPr/>
        </p:nvPicPr>
        <p:blipFill rotWithShape="1">
          <a:blip r:embed="rId7">
            <a:extLst>
              <a:ext uri="{28A0092B-C50C-407E-A947-70E740481C1C}">
                <a14:useLocalDpi xmlns:a14="http://schemas.microsoft.com/office/drawing/2010/main" val="0"/>
              </a:ext>
            </a:extLst>
          </a:blip>
          <a:srcRect t="42494"/>
          <a:stretch/>
        </p:blipFill>
        <p:spPr>
          <a:xfrm rot="10800000" flipH="1">
            <a:off x="-90034" y="649589"/>
            <a:ext cx="7184258" cy="2753037"/>
          </a:xfrm>
          <a:prstGeom prst="rect">
            <a:avLst/>
          </a:prstGeom>
        </p:spPr>
      </p:pic>
      <p:sp>
        <p:nvSpPr>
          <p:cNvPr id="26" name="CuadroTexto 25">
            <a:extLst>
              <a:ext uri="{FF2B5EF4-FFF2-40B4-BE49-F238E27FC236}">
                <a16:creationId xmlns:a16="http://schemas.microsoft.com/office/drawing/2014/main" xmlns="" id="{4BC56EB3-C067-4862-80ED-89161394B6F7}"/>
              </a:ext>
            </a:extLst>
          </p:cNvPr>
          <p:cNvSpPr txBox="1"/>
          <p:nvPr/>
        </p:nvSpPr>
        <p:spPr>
          <a:xfrm>
            <a:off x="1813236" y="1094108"/>
            <a:ext cx="10209384" cy="1200329"/>
          </a:xfrm>
          <a:prstGeom prst="rect">
            <a:avLst/>
          </a:prstGeom>
          <a:noFill/>
        </p:spPr>
        <p:txBody>
          <a:bodyPr wrap="square" rtlCol="0">
            <a:spAutoFit/>
          </a:bodyPr>
          <a:lstStyle/>
          <a:p>
            <a:pPr defTabSz="914411"/>
            <a:r>
              <a:rPr lang="es-ES_tradnl" sz="7200" dirty="0">
                <a:solidFill>
                  <a:prstClr val="white"/>
                </a:solidFill>
                <a:latin typeface="Impact" panose="020B0806030902050204" pitchFamily="34" charset="0"/>
                <a:ea typeface="Bebas Neue" charset="0"/>
                <a:cs typeface="Bebas Neue" charset="0"/>
              </a:rPr>
              <a:t> ESTRATEGIAS USO DE DATOS</a:t>
            </a:r>
          </a:p>
        </p:txBody>
      </p:sp>
      <p:pic>
        <p:nvPicPr>
          <p:cNvPr id="27" name="Imagen 26">
            <a:extLst>
              <a:ext uri="{FF2B5EF4-FFF2-40B4-BE49-F238E27FC236}">
                <a16:creationId xmlns:a16="http://schemas.microsoft.com/office/drawing/2014/main" xmlns="" id="{39FB4F01-5097-440E-81BC-F0DAED8EDF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105" y="747400"/>
            <a:ext cx="2233603" cy="2015970"/>
          </a:xfrm>
          <a:prstGeom prst="rect">
            <a:avLst/>
          </a:prstGeom>
        </p:spPr>
      </p:pic>
    </p:spTree>
    <p:extLst>
      <p:ext uri="{BB962C8B-B14F-4D97-AF65-F5344CB8AC3E}">
        <p14:creationId xmlns:p14="http://schemas.microsoft.com/office/powerpoint/2010/main" val="1365145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41" y="-58274"/>
            <a:ext cx="8933386" cy="14001053"/>
          </a:xfrm>
          <a:prstGeom prst="rect">
            <a:avLst/>
          </a:prstGeom>
        </p:spPr>
      </p:pic>
      <p:sp>
        <p:nvSpPr>
          <p:cNvPr id="33" name="Rectángulo 32">
            <a:extLst>
              <a:ext uri="{FF2B5EF4-FFF2-40B4-BE49-F238E27FC236}">
                <a16:creationId xmlns:a16="http://schemas.microsoft.com/office/drawing/2014/main" xmlns="" id="{4A2AB82C-8D3D-574C-A7A7-996FD5E86C2E}"/>
              </a:ext>
            </a:extLst>
          </p:cNvPr>
          <p:cNvSpPr/>
          <p:nvPr/>
        </p:nvSpPr>
        <p:spPr>
          <a:xfrm>
            <a:off x="558230" y="4287281"/>
            <a:ext cx="8000860" cy="6001643"/>
          </a:xfrm>
          <a:prstGeom prst="rect">
            <a:avLst/>
          </a:prstGeom>
          <a:noFill/>
        </p:spPr>
        <p:txBody>
          <a:bodyPr wrap="square">
            <a:spAutoFit/>
          </a:bodyPr>
          <a:lstStyle/>
          <a:p>
            <a:r>
              <a:rPr lang="es-ES" sz="9600" dirty="0">
                <a:solidFill>
                  <a:schemeClr val="bg1"/>
                </a:solidFill>
                <a:latin typeface="Impact" panose="020B0806030902050204" pitchFamily="34" charset="0"/>
              </a:rPr>
              <a:t>UN MODELO DE MÁS ALCANCE</a:t>
            </a:r>
          </a:p>
          <a:p>
            <a:r>
              <a:rPr lang="es-ES" sz="9600" dirty="0">
                <a:solidFill>
                  <a:schemeClr val="bg1"/>
                </a:solidFill>
                <a:latin typeface="Impact" panose="020B0806030902050204" pitchFamily="34" charset="0"/>
              </a:rPr>
              <a:t>QUE NOS PERMITIERA ….</a:t>
            </a:r>
            <a:endParaRPr lang="es-CO" sz="9600" dirty="0">
              <a:solidFill>
                <a:schemeClr val="bg1"/>
              </a:solidFill>
              <a:latin typeface="Impact" panose="020B0806030902050204" pitchFamily="34" charset="0"/>
            </a:endParaRPr>
          </a:p>
        </p:txBody>
      </p:sp>
      <p:pic>
        <p:nvPicPr>
          <p:cNvPr id="74" name="Imagen 73">
            <a:extLst>
              <a:ext uri="{FF2B5EF4-FFF2-40B4-BE49-F238E27FC236}">
                <a16:creationId xmlns:a16="http://schemas.microsoft.com/office/drawing/2014/main" xmlns="" id="{933EDE37-63F0-41AA-B33A-688592402E96}"/>
              </a:ext>
            </a:extLst>
          </p:cNvPr>
          <p:cNvPicPr>
            <a:picLocks noChangeAspect="1"/>
          </p:cNvPicPr>
          <p:nvPr/>
        </p:nvPicPr>
        <p:blipFill rotWithShape="1">
          <a:blip r:embed="rId4">
            <a:extLst>
              <a:ext uri="{28A0092B-C50C-407E-A947-70E740481C1C}">
                <a14:useLocalDpi xmlns:a14="http://schemas.microsoft.com/office/drawing/2010/main" val="0"/>
              </a:ext>
            </a:extLst>
          </a:blip>
          <a:srcRect l="6338" t="7554" r="2071" b="10406"/>
          <a:stretch/>
        </p:blipFill>
        <p:spPr>
          <a:xfrm>
            <a:off x="9111956" y="-58274"/>
            <a:ext cx="15272044" cy="13679430"/>
          </a:xfrm>
          <a:prstGeom prst="rect">
            <a:avLst/>
          </a:prstGeom>
        </p:spPr>
      </p:pic>
      <p:grpSp>
        <p:nvGrpSpPr>
          <p:cNvPr id="77" name="Agrupar 3">
            <a:extLst>
              <a:ext uri="{FF2B5EF4-FFF2-40B4-BE49-F238E27FC236}">
                <a16:creationId xmlns:a16="http://schemas.microsoft.com/office/drawing/2014/main" xmlns="" id="{5F6B668C-699B-4A95-B9FB-F9B25FDE308E}"/>
              </a:ext>
            </a:extLst>
          </p:cNvPr>
          <p:cNvGrpSpPr/>
          <p:nvPr/>
        </p:nvGrpSpPr>
        <p:grpSpPr>
          <a:xfrm>
            <a:off x="10213877" y="9164173"/>
            <a:ext cx="4725811" cy="4154342"/>
            <a:chOff x="5565677" y="9222447"/>
            <a:chExt cx="4725811" cy="4154342"/>
          </a:xfrm>
        </p:grpSpPr>
        <p:sp>
          <p:nvSpPr>
            <p:cNvPr id="78" name="Rectángulo 77">
              <a:extLst>
                <a:ext uri="{FF2B5EF4-FFF2-40B4-BE49-F238E27FC236}">
                  <a16:creationId xmlns:a16="http://schemas.microsoft.com/office/drawing/2014/main" xmlns="" id="{E51EC8D0-C799-4308-839A-CDF46691F344}"/>
                </a:ext>
              </a:extLst>
            </p:cNvPr>
            <p:cNvSpPr/>
            <p:nvPr/>
          </p:nvSpPr>
          <p:spPr>
            <a:xfrm>
              <a:off x="5565677" y="9222447"/>
              <a:ext cx="4511488" cy="4154342"/>
            </a:xfrm>
            <a:prstGeom prst="rect">
              <a:avLst/>
            </a:prstGeom>
          </p:spPr>
          <p:txBody>
            <a:bodyPr wrap="square">
              <a:spAutoFit/>
            </a:bodyPr>
            <a:lstStyle/>
            <a:p>
              <a:pPr algn="ctr">
                <a:lnSpc>
                  <a:spcPct val="107000"/>
                </a:lnSpc>
                <a:spcAft>
                  <a:spcPts val="800"/>
                </a:spcAft>
              </a:pPr>
              <a:r>
                <a:rPr lang="es-CO" sz="6000" b="1" dirty="0">
                  <a:solidFill>
                    <a:schemeClr val="bg1"/>
                  </a:solidFill>
                  <a:latin typeface="+mj-lt"/>
                  <a:ea typeface="Helvetica Light" charset="0"/>
                  <a:cs typeface="Helvetica Light" charset="0"/>
                </a:rPr>
                <a:t>Cobertura </a:t>
              </a:r>
            </a:p>
            <a:p>
              <a:pPr algn="ctr">
                <a:lnSpc>
                  <a:spcPct val="107000"/>
                </a:lnSpc>
                <a:spcAft>
                  <a:spcPts val="800"/>
                </a:spcAft>
              </a:pPr>
              <a:endParaRPr lang="es-CO" sz="6000" b="1" dirty="0">
                <a:solidFill>
                  <a:schemeClr val="bg1"/>
                </a:solidFill>
                <a:latin typeface="+mj-lt"/>
                <a:ea typeface="Helvetica Light" charset="0"/>
                <a:cs typeface="Helvetica Light" charset="0"/>
              </a:endParaRPr>
            </a:p>
            <a:p>
              <a:pPr algn="ctr">
                <a:lnSpc>
                  <a:spcPct val="107000"/>
                </a:lnSpc>
                <a:spcAft>
                  <a:spcPts val="800"/>
                </a:spcAft>
              </a:pPr>
              <a:endParaRPr lang="es-CO" sz="6000" b="1" dirty="0">
                <a:solidFill>
                  <a:schemeClr val="bg1"/>
                </a:solidFill>
                <a:latin typeface="+mj-lt"/>
                <a:ea typeface="Helvetica Light" charset="0"/>
                <a:cs typeface="Helvetica Light" charset="0"/>
              </a:endParaRPr>
            </a:p>
            <a:p>
              <a:pPr algn="ctr">
                <a:lnSpc>
                  <a:spcPct val="107000"/>
                </a:lnSpc>
                <a:spcAft>
                  <a:spcPts val="800"/>
                </a:spcAft>
              </a:pPr>
              <a:endParaRPr lang="es-CO" sz="4800" b="1" dirty="0">
                <a:solidFill>
                  <a:schemeClr val="bg1"/>
                </a:solidFill>
                <a:latin typeface="+mj-lt"/>
                <a:ea typeface="Helvetica Light" charset="0"/>
                <a:cs typeface="Helvetica Light" charset="0"/>
              </a:endParaRPr>
            </a:p>
          </p:txBody>
        </p:sp>
        <p:sp>
          <p:nvSpPr>
            <p:cNvPr id="79" name="Rectángulo 78">
              <a:extLst>
                <a:ext uri="{FF2B5EF4-FFF2-40B4-BE49-F238E27FC236}">
                  <a16:creationId xmlns:a16="http://schemas.microsoft.com/office/drawing/2014/main" xmlns="" id="{2B0F5E7F-0072-4627-8D6D-F7D30679BB28}"/>
                </a:ext>
              </a:extLst>
            </p:cNvPr>
            <p:cNvSpPr/>
            <p:nvPr/>
          </p:nvSpPr>
          <p:spPr>
            <a:xfrm>
              <a:off x="6934758" y="10018099"/>
              <a:ext cx="3356730" cy="816827"/>
            </a:xfrm>
            <a:prstGeom prst="rect">
              <a:avLst/>
            </a:prstGeom>
          </p:spPr>
          <p:txBody>
            <a:bodyPr wrap="square">
              <a:spAutoFit/>
            </a:bodyPr>
            <a:lstStyle/>
            <a:p>
              <a:pPr algn="ctr">
                <a:lnSpc>
                  <a:spcPct val="107000"/>
                </a:lnSpc>
                <a:spcAft>
                  <a:spcPts val="800"/>
                </a:spcAft>
              </a:pPr>
              <a:r>
                <a:rPr lang="es-CO" sz="4400" b="1" dirty="0">
                  <a:solidFill>
                    <a:schemeClr val="bg1"/>
                  </a:solidFill>
                  <a:latin typeface="+mj-lt"/>
                  <a:ea typeface="Helvetica Light" charset="0"/>
                  <a:cs typeface="Helvetica Light" charset="0"/>
                </a:rPr>
                <a:t>nacional </a:t>
              </a:r>
            </a:p>
          </p:txBody>
        </p:sp>
      </p:grpSp>
      <p:grpSp>
        <p:nvGrpSpPr>
          <p:cNvPr id="80" name="Agrupar 23">
            <a:extLst>
              <a:ext uri="{FF2B5EF4-FFF2-40B4-BE49-F238E27FC236}">
                <a16:creationId xmlns:a16="http://schemas.microsoft.com/office/drawing/2014/main" xmlns="" id="{D7D41857-4C47-4BB3-9F29-9383D8F4B0AC}"/>
              </a:ext>
            </a:extLst>
          </p:cNvPr>
          <p:cNvGrpSpPr/>
          <p:nvPr/>
        </p:nvGrpSpPr>
        <p:grpSpPr>
          <a:xfrm>
            <a:off x="9779366" y="4985554"/>
            <a:ext cx="4440159" cy="5183978"/>
            <a:chOff x="5131166" y="5043828"/>
            <a:chExt cx="4440159" cy="5183978"/>
          </a:xfrm>
        </p:grpSpPr>
        <p:sp>
          <p:nvSpPr>
            <p:cNvPr id="81" name="Rectángulo 80">
              <a:extLst>
                <a:ext uri="{FF2B5EF4-FFF2-40B4-BE49-F238E27FC236}">
                  <a16:creationId xmlns:a16="http://schemas.microsoft.com/office/drawing/2014/main" xmlns="" id="{BE713F34-4E3C-46BD-99FC-F32DB300F218}"/>
                </a:ext>
              </a:extLst>
            </p:cNvPr>
            <p:cNvSpPr/>
            <p:nvPr/>
          </p:nvSpPr>
          <p:spPr>
            <a:xfrm>
              <a:off x="5131166" y="6073464"/>
              <a:ext cx="4440159" cy="4154342"/>
            </a:xfrm>
            <a:prstGeom prst="rect">
              <a:avLst/>
            </a:prstGeom>
          </p:spPr>
          <p:txBody>
            <a:bodyPr wrap="square">
              <a:spAutoFit/>
            </a:bodyPr>
            <a:lstStyle/>
            <a:p>
              <a:pPr>
                <a:lnSpc>
                  <a:spcPct val="107000"/>
                </a:lnSpc>
                <a:spcAft>
                  <a:spcPts val="800"/>
                </a:spcAft>
              </a:pPr>
              <a:r>
                <a:rPr lang="es-CO" sz="6000" b="1" dirty="0">
                  <a:solidFill>
                    <a:schemeClr val="bg1"/>
                  </a:solidFill>
                  <a:latin typeface="+mj-lt"/>
                  <a:ea typeface="Helvetica Light" charset="0"/>
                  <a:cs typeface="Helvetica Light" charset="0"/>
                </a:rPr>
                <a:t> avances</a:t>
              </a:r>
            </a:p>
            <a:p>
              <a:pPr>
                <a:lnSpc>
                  <a:spcPct val="107000"/>
                </a:lnSpc>
                <a:spcAft>
                  <a:spcPts val="800"/>
                </a:spcAft>
              </a:pPr>
              <a:endParaRPr lang="es-CO" sz="6000" b="1" dirty="0">
                <a:solidFill>
                  <a:schemeClr val="bg1"/>
                </a:solidFill>
                <a:latin typeface="+mj-lt"/>
                <a:ea typeface="Helvetica Light" charset="0"/>
                <a:cs typeface="Helvetica Light" charset="0"/>
              </a:endParaRPr>
            </a:p>
            <a:p>
              <a:pPr>
                <a:lnSpc>
                  <a:spcPct val="107000"/>
                </a:lnSpc>
                <a:spcAft>
                  <a:spcPts val="800"/>
                </a:spcAft>
              </a:pPr>
              <a:endParaRPr lang="es-CO" sz="6000" b="1" dirty="0">
                <a:solidFill>
                  <a:schemeClr val="bg1"/>
                </a:solidFill>
                <a:latin typeface="+mj-lt"/>
                <a:ea typeface="Helvetica Light" charset="0"/>
                <a:cs typeface="Helvetica Light" charset="0"/>
              </a:endParaRPr>
            </a:p>
            <a:p>
              <a:pPr>
                <a:lnSpc>
                  <a:spcPct val="107000"/>
                </a:lnSpc>
                <a:spcAft>
                  <a:spcPts val="800"/>
                </a:spcAft>
              </a:pPr>
              <a:endParaRPr lang="es-CO" sz="4800" b="1" dirty="0">
                <a:solidFill>
                  <a:schemeClr val="bg1"/>
                </a:solidFill>
                <a:latin typeface="+mj-lt"/>
                <a:ea typeface="Helvetica Light" charset="0"/>
                <a:cs typeface="Helvetica Light" charset="0"/>
              </a:endParaRPr>
            </a:p>
          </p:txBody>
        </p:sp>
        <p:grpSp>
          <p:nvGrpSpPr>
            <p:cNvPr id="82" name="Agrupar 2">
              <a:extLst>
                <a:ext uri="{FF2B5EF4-FFF2-40B4-BE49-F238E27FC236}">
                  <a16:creationId xmlns:a16="http://schemas.microsoft.com/office/drawing/2014/main" xmlns="" id="{404261B2-8B3A-41F0-9367-628CF7ABF7C3}"/>
                </a:ext>
              </a:extLst>
            </p:cNvPr>
            <p:cNvGrpSpPr/>
            <p:nvPr/>
          </p:nvGrpSpPr>
          <p:grpSpPr>
            <a:xfrm>
              <a:off x="5629107" y="5043828"/>
              <a:ext cx="3486171" cy="2956544"/>
              <a:chOff x="5629107" y="5043828"/>
              <a:chExt cx="3486171" cy="2956544"/>
            </a:xfrm>
          </p:grpSpPr>
          <p:sp>
            <p:nvSpPr>
              <p:cNvPr id="83" name="Rectángulo 82">
                <a:extLst>
                  <a:ext uri="{FF2B5EF4-FFF2-40B4-BE49-F238E27FC236}">
                    <a16:creationId xmlns:a16="http://schemas.microsoft.com/office/drawing/2014/main" xmlns="" id="{764681B8-CDBB-446B-8623-724E23A21FC6}"/>
                  </a:ext>
                </a:extLst>
              </p:cNvPr>
              <p:cNvSpPr/>
              <p:nvPr/>
            </p:nvSpPr>
            <p:spPr>
              <a:xfrm>
                <a:off x="5629107" y="5661077"/>
                <a:ext cx="3307855" cy="2339295"/>
              </a:xfrm>
              <a:prstGeom prst="rect">
                <a:avLst/>
              </a:prstGeom>
            </p:spPr>
            <p:txBody>
              <a:bodyPr wrap="square">
                <a:spAutoFit/>
              </a:bodyPr>
              <a:lstStyle/>
              <a:p>
                <a:pPr algn="ctr">
                  <a:lnSpc>
                    <a:spcPct val="107000"/>
                  </a:lnSpc>
                  <a:spcAft>
                    <a:spcPts val="800"/>
                  </a:spcAft>
                </a:pPr>
                <a:r>
                  <a:rPr lang="es-CO" sz="4400" b="1" dirty="0">
                    <a:solidFill>
                      <a:schemeClr val="bg1"/>
                    </a:solidFill>
                    <a:latin typeface="+mj-lt"/>
                    <a:ea typeface="Helvetica Light" charset="0"/>
                    <a:cs typeface="Helvetica Light" charset="0"/>
                  </a:rPr>
                  <a:t>sobre los</a:t>
                </a:r>
              </a:p>
              <a:p>
                <a:pPr algn="ctr">
                  <a:lnSpc>
                    <a:spcPct val="107000"/>
                  </a:lnSpc>
                  <a:spcAft>
                    <a:spcPts val="800"/>
                  </a:spcAft>
                </a:pPr>
                <a:endParaRPr lang="es-CO" sz="4400" b="1" dirty="0">
                  <a:solidFill>
                    <a:schemeClr val="bg1"/>
                  </a:solidFill>
                  <a:latin typeface="+mj-lt"/>
                  <a:ea typeface="Helvetica Light" charset="0"/>
                  <a:cs typeface="Helvetica Light" charset="0"/>
                </a:endParaRPr>
              </a:p>
              <a:p>
                <a:pPr algn="ctr">
                  <a:lnSpc>
                    <a:spcPct val="107000"/>
                  </a:lnSpc>
                  <a:spcAft>
                    <a:spcPts val="800"/>
                  </a:spcAft>
                </a:pPr>
                <a:endParaRPr lang="es-CO" sz="3600" b="1" dirty="0">
                  <a:solidFill>
                    <a:schemeClr val="bg1"/>
                  </a:solidFill>
                  <a:latin typeface="+mj-lt"/>
                  <a:ea typeface="Helvetica Light" charset="0"/>
                  <a:cs typeface="Helvetica Light" charset="0"/>
                </a:endParaRPr>
              </a:p>
            </p:txBody>
          </p:sp>
          <p:sp>
            <p:nvSpPr>
              <p:cNvPr id="84" name="Rectángulo 83">
                <a:extLst>
                  <a:ext uri="{FF2B5EF4-FFF2-40B4-BE49-F238E27FC236}">
                    <a16:creationId xmlns:a16="http://schemas.microsoft.com/office/drawing/2014/main" xmlns="" id="{3DFE834A-1B95-4C68-8FDB-66954705CF74}"/>
                  </a:ext>
                </a:extLst>
              </p:cNvPr>
              <p:cNvSpPr/>
              <p:nvPr/>
            </p:nvSpPr>
            <p:spPr>
              <a:xfrm>
                <a:off x="5807423" y="5043828"/>
                <a:ext cx="3307855" cy="1512209"/>
              </a:xfrm>
              <a:prstGeom prst="rect">
                <a:avLst/>
              </a:prstGeom>
            </p:spPr>
            <p:txBody>
              <a:bodyPr wrap="square">
                <a:spAutoFit/>
              </a:bodyPr>
              <a:lstStyle/>
              <a:p>
                <a:pPr algn="ctr">
                  <a:lnSpc>
                    <a:spcPct val="107000"/>
                  </a:lnSpc>
                  <a:spcAft>
                    <a:spcPts val="800"/>
                  </a:spcAft>
                </a:pPr>
                <a:r>
                  <a:rPr lang="es-CO" sz="4400" b="1" dirty="0">
                    <a:solidFill>
                      <a:schemeClr val="bg1"/>
                    </a:solidFill>
                    <a:latin typeface="+mj-lt"/>
                    <a:ea typeface="Helvetica Light" charset="0"/>
                    <a:cs typeface="Helvetica Light" charset="0"/>
                  </a:rPr>
                  <a:t>Trabajar</a:t>
                </a:r>
              </a:p>
              <a:p>
                <a:pPr algn="ctr">
                  <a:lnSpc>
                    <a:spcPct val="107000"/>
                  </a:lnSpc>
                  <a:spcAft>
                    <a:spcPts val="800"/>
                  </a:spcAft>
                </a:pPr>
                <a:endParaRPr lang="es-CO" sz="3600" b="1" dirty="0">
                  <a:solidFill>
                    <a:schemeClr val="bg1"/>
                  </a:solidFill>
                  <a:latin typeface="+mj-lt"/>
                  <a:ea typeface="Helvetica Light" charset="0"/>
                  <a:cs typeface="Helvetica Light" charset="0"/>
                </a:endParaRPr>
              </a:p>
            </p:txBody>
          </p:sp>
        </p:grpSp>
      </p:grpSp>
      <p:grpSp>
        <p:nvGrpSpPr>
          <p:cNvPr id="85" name="Agrupar 4">
            <a:extLst>
              <a:ext uri="{FF2B5EF4-FFF2-40B4-BE49-F238E27FC236}">
                <a16:creationId xmlns:a16="http://schemas.microsoft.com/office/drawing/2014/main" xmlns="" id="{41B5D0F6-F3EA-46C4-9707-7157671B08CE}"/>
              </a:ext>
            </a:extLst>
          </p:cNvPr>
          <p:cNvGrpSpPr/>
          <p:nvPr/>
        </p:nvGrpSpPr>
        <p:grpSpPr>
          <a:xfrm>
            <a:off x="12120788" y="1981635"/>
            <a:ext cx="4659473" cy="3980245"/>
            <a:chOff x="7472588" y="2039909"/>
            <a:chExt cx="4659473" cy="3980245"/>
          </a:xfrm>
        </p:grpSpPr>
        <p:sp>
          <p:nvSpPr>
            <p:cNvPr id="86" name="Rectángulo 85">
              <a:extLst>
                <a:ext uri="{FF2B5EF4-FFF2-40B4-BE49-F238E27FC236}">
                  <a16:creationId xmlns:a16="http://schemas.microsoft.com/office/drawing/2014/main" xmlns="" id="{D06D70BC-8A5F-46EB-A231-94E0F1F4BB5B}"/>
                </a:ext>
              </a:extLst>
            </p:cNvPr>
            <p:cNvSpPr/>
            <p:nvPr/>
          </p:nvSpPr>
          <p:spPr>
            <a:xfrm>
              <a:off x="7472588" y="2039909"/>
              <a:ext cx="4659473" cy="2602764"/>
            </a:xfrm>
            <a:prstGeom prst="rect">
              <a:avLst/>
            </a:prstGeom>
          </p:spPr>
          <p:txBody>
            <a:bodyPr wrap="square">
              <a:spAutoFit/>
            </a:bodyPr>
            <a:lstStyle/>
            <a:p>
              <a:pPr algn="ctr">
                <a:lnSpc>
                  <a:spcPct val="107000"/>
                </a:lnSpc>
                <a:spcAft>
                  <a:spcPts val="800"/>
                </a:spcAft>
              </a:pPr>
              <a:r>
                <a:rPr lang="es-CO" sz="6000" b="1" dirty="0">
                  <a:solidFill>
                    <a:schemeClr val="bg1"/>
                  </a:solidFill>
                  <a:latin typeface="+mj-lt"/>
                  <a:ea typeface="Helvetica Light" charset="0"/>
                  <a:cs typeface="Helvetica Light" charset="0"/>
                </a:rPr>
                <a:t>Ganancias</a:t>
              </a:r>
            </a:p>
            <a:p>
              <a:pPr algn="ctr">
                <a:lnSpc>
                  <a:spcPct val="107000"/>
                </a:lnSpc>
                <a:spcAft>
                  <a:spcPts val="800"/>
                </a:spcAft>
              </a:pPr>
              <a:endParaRPr lang="es-CO" sz="4400" b="1" dirty="0">
                <a:solidFill>
                  <a:schemeClr val="bg1"/>
                </a:solidFill>
                <a:latin typeface="+mj-lt"/>
                <a:ea typeface="Helvetica Light" charset="0"/>
                <a:cs typeface="Helvetica Light" charset="0"/>
              </a:endParaRPr>
            </a:p>
            <a:p>
              <a:pPr algn="ctr">
                <a:lnSpc>
                  <a:spcPct val="107000"/>
                </a:lnSpc>
                <a:spcAft>
                  <a:spcPts val="800"/>
                </a:spcAft>
              </a:pPr>
              <a:endParaRPr lang="es-CO" sz="3600" b="1" dirty="0">
                <a:solidFill>
                  <a:schemeClr val="bg1"/>
                </a:solidFill>
                <a:latin typeface="+mj-lt"/>
                <a:ea typeface="Helvetica Light" charset="0"/>
                <a:cs typeface="Helvetica Light" charset="0"/>
              </a:endParaRPr>
            </a:p>
          </p:txBody>
        </p:sp>
        <p:sp>
          <p:nvSpPr>
            <p:cNvPr id="87" name="Rectángulo 86">
              <a:extLst>
                <a:ext uri="{FF2B5EF4-FFF2-40B4-BE49-F238E27FC236}">
                  <a16:creationId xmlns:a16="http://schemas.microsoft.com/office/drawing/2014/main" xmlns="" id="{AE1DD36F-70C5-42DE-A4C7-3ECC5756AD00}"/>
                </a:ext>
              </a:extLst>
            </p:cNvPr>
            <p:cNvSpPr/>
            <p:nvPr/>
          </p:nvSpPr>
          <p:spPr>
            <a:xfrm>
              <a:off x="8263743" y="2853774"/>
              <a:ext cx="3808556" cy="3166380"/>
            </a:xfrm>
            <a:prstGeom prst="rect">
              <a:avLst/>
            </a:prstGeom>
          </p:spPr>
          <p:txBody>
            <a:bodyPr wrap="square">
              <a:spAutoFit/>
            </a:bodyPr>
            <a:lstStyle/>
            <a:p>
              <a:pPr>
                <a:lnSpc>
                  <a:spcPct val="107000"/>
                </a:lnSpc>
                <a:spcAft>
                  <a:spcPts val="800"/>
                </a:spcAft>
              </a:pPr>
              <a:r>
                <a:rPr lang="es-CO" sz="4400" b="1" dirty="0">
                  <a:solidFill>
                    <a:schemeClr val="bg1"/>
                  </a:solidFill>
                  <a:latin typeface="+mj-lt"/>
                  <a:ea typeface="Helvetica Light" charset="0"/>
                  <a:cs typeface="Helvetica Light" charset="0"/>
                </a:rPr>
                <a:t>económicas</a:t>
              </a:r>
            </a:p>
            <a:p>
              <a:pPr>
                <a:lnSpc>
                  <a:spcPct val="107000"/>
                </a:lnSpc>
                <a:spcAft>
                  <a:spcPts val="800"/>
                </a:spcAft>
              </a:pPr>
              <a:endParaRPr lang="es-CO" sz="4400" b="1" dirty="0">
                <a:solidFill>
                  <a:schemeClr val="bg1"/>
                </a:solidFill>
                <a:latin typeface="+mj-lt"/>
                <a:ea typeface="Helvetica Light" charset="0"/>
                <a:cs typeface="Helvetica Light" charset="0"/>
              </a:endParaRPr>
            </a:p>
            <a:p>
              <a:pPr>
                <a:lnSpc>
                  <a:spcPct val="107000"/>
                </a:lnSpc>
                <a:spcAft>
                  <a:spcPts val="800"/>
                </a:spcAft>
              </a:pPr>
              <a:endParaRPr lang="es-CO" sz="4400" b="1" dirty="0">
                <a:solidFill>
                  <a:schemeClr val="bg1"/>
                </a:solidFill>
                <a:latin typeface="+mj-lt"/>
                <a:ea typeface="Helvetica Light" charset="0"/>
                <a:cs typeface="Helvetica Light" charset="0"/>
              </a:endParaRPr>
            </a:p>
            <a:p>
              <a:pPr>
                <a:lnSpc>
                  <a:spcPct val="107000"/>
                </a:lnSpc>
                <a:spcAft>
                  <a:spcPts val="800"/>
                </a:spcAft>
              </a:pPr>
              <a:endParaRPr lang="es-CO" sz="3600" b="1" dirty="0">
                <a:solidFill>
                  <a:schemeClr val="bg1"/>
                </a:solidFill>
                <a:latin typeface="+mj-lt"/>
                <a:ea typeface="Helvetica Light" charset="0"/>
                <a:cs typeface="Helvetica Light" charset="0"/>
              </a:endParaRPr>
            </a:p>
          </p:txBody>
        </p:sp>
      </p:grpSp>
      <p:grpSp>
        <p:nvGrpSpPr>
          <p:cNvPr id="88" name="Agrupar 6">
            <a:extLst>
              <a:ext uri="{FF2B5EF4-FFF2-40B4-BE49-F238E27FC236}">
                <a16:creationId xmlns:a16="http://schemas.microsoft.com/office/drawing/2014/main" xmlns="" id="{78A064AB-A031-4EAA-BB96-F3F49A83ECAD}"/>
              </a:ext>
            </a:extLst>
          </p:cNvPr>
          <p:cNvGrpSpPr/>
          <p:nvPr/>
        </p:nvGrpSpPr>
        <p:grpSpPr>
          <a:xfrm>
            <a:off x="16918595" y="1699613"/>
            <a:ext cx="5002135" cy="4566786"/>
            <a:chOff x="12270395" y="1757887"/>
            <a:chExt cx="5002135" cy="4566786"/>
          </a:xfrm>
        </p:grpSpPr>
        <p:sp>
          <p:nvSpPr>
            <p:cNvPr id="89" name="Rectángulo 88">
              <a:extLst>
                <a:ext uri="{FF2B5EF4-FFF2-40B4-BE49-F238E27FC236}">
                  <a16:creationId xmlns:a16="http://schemas.microsoft.com/office/drawing/2014/main" xmlns="" id="{9A70F1DB-8466-4225-954F-D573D78EC611}"/>
                </a:ext>
              </a:extLst>
            </p:cNvPr>
            <p:cNvSpPr/>
            <p:nvPr/>
          </p:nvSpPr>
          <p:spPr>
            <a:xfrm>
              <a:off x="12300862" y="1757887"/>
              <a:ext cx="3276600" cy="2339295"/>
            </a:xfrm>
            <a:prstGeom prst="rect">
              <a:avLst/>
            </a:prstGeom>
          </p:spPr>
          <p:txBody>
            <a:bodyPr wrap="square">
              <a:spAutoFit/>
            </a:bodyPr>
            <a:lstStyle/>
            <a:p>
              <a:pPr>
                <a:lnSpc>
                  <a:spcPct val="107000"/>
                </a:lnSpc>
                <a:spcAft>
                  <a:spcPts val="800"/>
                </a:spcAft>
              </a:pPr>
              <a:r>
                <a:rPr lang="es-CO" sz="4400" b="1">
                  <a:solidFill>
                    <a:schemeClr val="bg1"/>
                  </a:solidFill>
                  <a:latin typeface="+mj-lt"/>
                  <a:ea typeface="Helvetica Light" charset="0"/>
                  <a:cs typeface="Helvetica Light" charset="0"/>
                </a:rPr>
                <a:t>Negocios</a:t>
              </a:r>
              <a:endParaRPr lang="es-CO" sz="4400" b="1" dirty="0">
                <a:solidFill>
                  <a:schemeClr val="bg1"/>
                </a:solidFill>
                <a:latin typeface="+mj-lt"/>
                <a:ea typeface="Helvetica Light" charset="0"/>
                <a:cs typeface="Helvetica Light" charset="0"/>
              </a:endParaRPr>
            </a:p>
            <a:p>
              <a:pPr>
                <a:lnSpc>
                  <a:spcPct val="107000"/>
                </a:lnSpc>
                <a:spcAft>
                  <a:spcPts val="800"/>
                </a:spcAft>
              </a:pPr>
              <a:endParaRPr lang="es-CO" sz="4400" b="1" dirty="0">
                <a:solidFill>
                  <a:schemeClr val="bg1"/>
                </a:solidFill>
                <a:latin typeface="+mj-lt"/>
                <a:ea typeface="Helvetica Light" charset="0"/>
                <a:cs typeface="Helvetica Light" charset="0"/>
              </a:endParaRPr>
            </a:p>
            <a:p>
              <a:pPr>
                <a:lnSpc>
                  <a:spcPct val="107000"/>
                </a:lnSpc>
                <a:spcAft>
                  <a:spcPts val="800"/>
                </a:spcAft>
              </a:pPr>
              <a:endParaRPr lang="es-CO" sz="3600" b="1" dirty="0">
                <a:solidFill>
                  <a:schemeClr val="bg1"/>
                </a:solidFill>
                <a:latin typeface="+mj-lt"/>
                <a:ea typeface="Helvetica Light" charset="0"/>
                <a:cs typeface="Helvetica Light" charset="0"/>
              </a:endParaRPr>
            </a:p>
          </p:txBody>
        </p:sp>
        <p:sp>
          <p:nvSpPr>
            <p:cNvPr id="90" name="Rectángulo 89">
              <a:extLst>
                <a:ext uri="{FF2B5EF4-FFF2-40B4-BE49-F238E27FC236}">
                  <a16:creationId xmlns:a16="http://schemas.microsoft.com/office/drawing/2014/main" xmlns="" id="{78F3B5B3-8803-4FB1-8031-14F02CB372E6}"/>
                </a:ext>
              </a:extLst>
            </p:cNvPr>
            <p:cNvSpPr/>
            <p:nvPr/>
          </p:nvSpPr>
          <p:spPr>
            <a:xfrm>
              <a:off x="12270395" y="2262587"/>
              <a:ext cx="5002135" cy="3063787"/>
            </a:xfrm>
            <a:prstGeom prst="rect">
              <a:avLst/>
            </a:prstGeom>
          </p:spPr>
          <p:txBody>
            <a:bodyPr wrap="square">
              <a:spAutoFit/>
            </a:bodyPr>
            <a:lstStyle/>
            <a:p>
              <a:pPr>
                <a:lnSpc>
                  <a:spcPct val="107000"/>
                </a:lnSpc>
                <a:spcAft>
                  <a:spcPts val="800"/>
                </a:spcAft>
              </a:pPr>
              <a:r>
                <a:rPr lang="es-CO" sz="6000" b="1" dirty="0">
                  <a:solidFill>
                    <a:schemeClr val="bg1"/>
                  </a:solidFill>
                  <a:latin typeface="+mj-lt"/>
                  <a:ea typeface="Helvetica Light" charset="0"/>
                  <a:cs typeface="Helvetica Light" charset="0"/>
                </a:rPr>
                <a:t>sostenibles</a:t>
              </a:r>
            </a:p>
            <a:p>
              <a:pPr>
                <a:lnSpc>
                  <a:spcPct val="107000"/>
                </a:lnSpc>
                <a:spcAft>
                  <a:spcPts val="800"/>
                </a:spcAft>
              </a:pPr>
              <a:endParaRPr lang="es-CO" sz="6000" b="1" dirty="0">
                <a:solidFill>
                  <a:schemeClr val="bg1"/>
                </a:solidFill>
                <a:latin typeface="+mj-lt"/>
                <a:ea typeface="Helvetica Light" charset="0"/>
                <a:cs typeface="Helvetica Light" charset="0"/>
              </a:endParaRPr>
            </a:p>
            <a:p>
              <a:pPr>
                <a:lnSpc>
                  <a:spcPct val="107000"/>
                </a:lnSpc>
                <a:spcAft>
                  <a:spcPts val="800"/>
                </a:spcAft>
              </a:pPr>
              <a:endParaRPr lang="es-CO" sz="4800" b="1" dirty="0">
                <a:solidFill>
                  <a:schemeClr val="bg1"/>
                </a:solidFill>
                <a:latin typeface="+mj-lt"/>
                <a:ea typeface="Helvetica Light" charset="0"/>
                <a:cs typeface="Helvetica Light" charset="0"/>
              </a:endParaRPr>
            </a:p>
          </p:txBody>
        </p:sp>
        <p:sp>
          <p:nvSpPr>
            <p:cNvPr id="91" name="Rectángulo 90">
              <a:extLst>
                <a:ext uri="{FF2B5EF4-FFF2-40B4-BE49-F238E27FC236}">
                  <a16:creationId xmlns:a16="http://schemas.microsoft.com/office/drawing/2014/main" xmlns="" id="{F3181D0B-0367-445A-B933-099B60FDC5F2}"/>
                </a:ext>
              </a:extLst>
            </p:cNvPr>
            <p:cNvSpPr/>
            <p:nvPr/>
          </p:nvSpPr>
          <p:spPr>
            <a:xfrm>
              <a:off x="12464300" y="3158293"/>
              <a:ext cx="3980332" cy="3166380"/>
            </a:xfrm>
            <a:prstGeom prst="rect">
              <a:avLst/>
            </a:prstGeom>
          </p:spPr>
          <p:txBody>
            <a:bodyPr wrap="square">
              <a:spAutoFit/>
            </a:bodyPr>
            <a:lstStyle/>
            <a:p>
              <a:pPr>
                <a:lnSpc>
                  <a:spcPct val="107000"/>
                </a:lnSpc>
                <a:spcAft>
                  <a:spcPts val="800"/>
                </a:spcAft>
              </a:pPr>
              <a:r>
                <a:rPr lang="es-CO" sz="4400" b="1" dirty="0">
                  <a:solidFill>
                    <a:schemeClr val="bg1"/>
                  </a:solidFill>
                  <a:latin typeface="+mj-lt"/>
                  <a:ea typeface="Helvetica Light" charset="0"/>
                  <a:cs typeface="Helvetica Light" charset="0"/>
                </a:rPr>
                <a:t>en el tiempo</a:t>
              </a:r>
            </a:p>
            <a:p>
              <a:pPr>
                <a:lnSpc>
                  <a:spcPct val="107000"/>
                </a:lnSpc>
                <a:spcAft>
                  <a:spcPts val="800"/>
                </a:spcAft>
              </a:pPr>
              <a:endParaRPr lang="es-CO" sz="4400" b="1" dirty="0">
                <a:solidFill>
                  <a:schemeClr val="bg1"/>
                </a:solidFill>
                <a:latin typeface="+mj-lt"/>
                <a:ea typeface="Helvetica Light" charset="0"/>
                <a:cs typeface="Helvetica Light" charset="0"/>
              </a:endParaRPr>
            </a:p>
            <a:p>
              <a:pPr>
                <a:lnSpc>
                  <a:spcPct val="107000"/>
                </a:lnSpc>
                <a:spcAft>
                  <a:spcPts val="800"/>
                </a:spcAft>
              </a:pPr>
              <a:endParaRPr lang="es-CO" sz="4400" b="1" dirty="0">
                <a:solidFill>
                  <a:schemeClr val="bg1"/>
                </a:solidFill>
                <a:latin typeface="+mj-lt"/>
                <a:ea typeface="Helvetica Light" charset="0"/>
                <a:cs typeface="Helvetica Light" charset="0"/>
              </a:endParaRPr>
            </a:p>
            <a:p>
              <a:pPr>
                <a:lnSpc>
                  <a:spcPct val="107000"/>
                </a:lnSpc>
                <a:spcAft>
                  <a:spcPts val="800"/>
                </a:spcAft>
              </a:pPr>
              <a:endParaRPr lang="es-CO" sz="3600" b="1" dirty="0">
                <a:solidFill>
                  <a:schemeClr val="bg1"/>
                </a:solidFill>
                <a:latin typeface="+mj-lt"/>
                <a:ea typeface="Helvetica Light" charset="0"/>
                <a:cs typeface="Helvetica Light" charset="0"/>
              </a:endParaRPr>
            </a:p>
          </p:txBody>
        </p:sp>
      </p:grpSp>
      <p:grpSp>
        <p:nvGrpSpPr>
          <p:cNvPr id="92" name="Agrupar 11">
            <a:extLst>
              <a:ext uri="{FF2B5EF4-FFF2-40B4-BE49-F238E27FC236}">
                <a16:creationId xmlns:a16="http://schemas.microsoft.com/office/drawing/2014/main" xmlns="" id="{8C75CC13-473D-459D-BE3E-97EA5C2B1CDA}"/>
              </a:ext>
            </a:extLst>
          </p:cNvPr>
          <p:cNvGrpSpPr/>
          <p:nvPr/>
        </p:nvGrpSpPr>
        <p:grpSpPr>
          <a:xfrm>
            <a:off x="19698641" y="5146054"/>
            <a:ext cx="4550474" cy="4611280"/>
            <a:chOff x="15050441" y="5204328"/>
            <a:chExt cx="4550474" cy="4611280"/>
          </a:xfrm>
        </p:grpSpPr>
        <p:sp>
          <p:nvSpPr>
            <p:cNvPr id="93" name="Rectángulo 92">
              <a:extLst>
                <a:ext uri="{FF2B5EF4-FFF2-40B4-BE49-F238E27FC236}">
                  <a16:creationId xmlns:a16="http://schemas.microsoft.com/office/drawing/2014/main" xmlns="" id="{868671CF-5211-49DE-8809-0DACCA8FB877}"/>
                </a:ext>
              </a:extLst>
            </p:cNvPr>
            <p:cNvSpPr/>
            <p:nvPr/>
          </p:nvSpPr>
          <p:spPr>
            <a:xfrm>
              <a:off x="15179001" y="5204328"/>
              <a:ext cx="2531262" cy="2602764"/>
            </a:xfrm>
            <a:prstGeom prst="rect">
              <a:avLst/>
            </a:prstGeom>
          </p:spPr>
          <p:txBody>
            <a:bodyPr wrap="square">
              <a:spAutoFit/>
            </a:bodyPr>
            <a:lstStyle/>
            <a:p>
              <a:pPr>
                <a:lnSpc>
                  <a:spcPct val="107000"/>
                </a:lnSpc>
                <a:spcAft>
                  <a:spcPts val="800"/>
                </a:spcAft>
              </a:pPr>
              <a:r>
                <a:rPr lang="es-CO" sz="6000" b="1" dirty="0">
                  <a:solidFill>
                    <a:schemeClr val="bg1"/>
                  </a:solidFill>
                  <a:latin typeface="+mj-lt"/>
                  <a:ea typeface="Helvetica Light" charset="0"/>
                  <a:cs typeface="Helvetica Light" charset="0"/>
                </a:rPr>
                <a:t>Más</a:t>
              </a:r>
              <a:r>
                <a:rPr lang="es-CO" sz="4400" b="1" dirty="0">
                  <a:solidFill>
                    <a:schemeClr val="bg1"/>
                  </a:solidFill>
                  <a:latin typeface="+mj-lt"/>
                  <a:ea typeface="Helvetica Light" charset="0"/>
                  <a:cs typeface="Helvetica Light" charset="0"/>
                </a:rPr>
                <a:t> </a:t>
              </a:r>
            </a:p>
            <a:p>
              <a:pPr>
                <a:lnSpc>
                  <a:spcPct val="107000"/>
                </a:lnSpc>
                <a:spcAft>
                  <a:spcPts val="800"/>
                </a:spcAft>
              </a:pPr>
              <a:endParaRPr lang="es-CO" sz="4400" dirty="0">
                <a:solidFill>
                  <a:schemeClr val="bg1">
                    <a:lumMod val="65000"/>
                  </a:schemeClr>
                </a:solidFill>
                <a:latin typeface="+mj-lt"/>
                <a:ea typeface="Helvetica Light" charset="0"/>
                <a:cs typeface="Helvetica Light" charset="0"/>
              </a:endParaRPr>
            </a:p>
            <a:p>
              <a:pPr>
                <a:lnSpc>
                  <a:spcPct val="107000"/>
                </a:lnSpc>
                <a:spcAft>
                  <a:spcPts val="800"/>
                </a:spcAft>
              </a:pPr>
              <a:endParaRPr lang="es-CO" sz="3600" dirty="0">
                <a:solidFill>
                  <a:schemeClr val="bg1">
                    <a:lumMod val="65000"/>
                  </a:schemeClr>
                </a:solidFill>
                <a:latin typeface="+mj-lt"/>
                <a:ea typeface="Helvetica Light" charset="0"/>
                <a:cs typeface="Helvetica Light" charset="0"/>
              </a:endParaRPr>
            </a:p>
          </p:txBody>
        </p:sp>
        <p:sp>
          <p:nvSpPr>
            <p:cNvPr id="94" name="Rectángulo 93">
              <a:extLst>
                <a:ext uri="{FF2B5EF4-FFF2-40B4-BE49-F238E27FC236}">
                  <a16:creationId xmlns:a16="http://schemas.microsoft.com/office/drawing/2014/main" xmlns="" id="{321B7913-3D4B-4168-A9A2-C99B168795AE}"/>
                </a:ext>
              </a:extLst>
            </p:cNvPr>
            <p:cNvSpPr/>
            <p:nvPr/>
          </p:nvSpPr>
          <p:spPr>
            <a:xfrm>
              <a:off x="15461049" y="6649228"/>
              <a:ext cx="3102003" cy="3166380"/>
            </a:xfrm>
            <a:prstGeom prst="rect">
              <a:avLst/>
            </a:prstGeom>
          </p:spPr>
          <p:txBody>
            <a:bodyPr wrap="square">
              <a:spAutoFit/>
            </a:bodyPr>
            <a:lstStyle/>
            <a:p>
              <a:pPr>
                <a:lnSpc>
                  <a:spcPct val="107000"/>
                </a:lnSpc>
                <a:spcAft>
                  <a:spcPts val="800"/>
                </a:spcAft>
              </a:pPr>
              <a:r>
                <a:rPr lang="es-CO" sz="4400" b="1">
                  <a:solidFill>
                    <a:schemeClr val="bg1"/>
                  </a:solidFill>
                  <a:latin typeface="+mj-lt"/>
                  <a:ea typeface="Helvetica Light" charset="0"/>
                  <a:cs typeface="Helvetica Light" charset="0"/>
                </a:rPr>
                <a:t>en </a:t>
              </a:r>
              <a:r>
                <a:rPr lang="es-CO" sz="4400" b="1" dirty="0">
                  <a:solidFill>
                    <a:schemeClr val="bg1"/>
                  </a:solidFill>
                  <a:latin typeface="+mj-lt"/>
                  <a:ea typeface="Helvetica Light" charset="0"/>
                  <a:cs typeface="Helvetica Light" charset="0"/>
                </a:rPr>
                <a:t>datos </a:t>
              </a:r>
            </a:p>
            <a:p>
              <a:pPr>
                <a:lnSpc>
                  <a:spcPct val="107000"/>
                </a:lnSpc>
                <a:spcAft>
                  <a:spcPts val="800"/>
                </a:spcAft>
              </a:pPr>
              <a:endParaRPr lang="es-CO" sz="4400" dirty="0">
                <a:solidFill>
                  <a:schemeClr val="bg1">
                    <a:lumMod val="65000"/>
                  </a:schemeClr>
                </a:solidFill>
                <a:latin typeface="+mj-lt"/>
                <a:ea typeface="Helvetica Light" charset="0"/>
                <a:cs typeface="Helvetica Light" charset="0"/>
              </a:endParaRPr>
            </a:p>
            <a:p>
              <a:pPr>
                <a:lnSpc>
                  <a:spcPct val="107000"/>
                </a:lnSpc>
                <a:spcAft>
                  <a:spcPts val="800"/>
                </a:spcAft>
              </a:pPr>
              <a:endParaRPr lang="es-CO" sz="4400" dirty="0">
                <a:solidFill>
                  <a:schemeClr val="bg1">
                    <a:lumMod val="65000"/>
                  </a:schemeClr>
                </a:solidFill>
                <a:latin typeface="+mj-lt"/>
                <a:ea typeface="Helvetica Light" charset="0"/>
                <a:cs typeface="Helvetica Light" charset="0"/>
              </a:endParaRPr>
            </a:p>
            <a:p>
              <a:pPr>
                <a:lnSpc>
                  <a:spcPct val="107000"/>
                </a:lnSpc>
                <a:spcAft>
                  <a:spcPts val="800"/>
                </a:spcAft>
              </a:pPr>
              <a:endParaRPr lang="es-CO" sz="3600" dirty="0">
                <a:solidFill>
                  <a:schemeClr val="bg1">
                    <a:lumMod val="65000"/>
                  </a:schemeClr>
                </a:solidFill>
                <a:latin typeface="+mj-lt"/>
                <a:ea typeface="Helvetica Light" charset="0"/>
                <a:cs typeface="Helvetica Light" charset="0"/>
              </a:endParaRPr>
            </a:p>
          </p:txBody>
        </p:sp>
        <p:sp>
          <p:nvSpPr>
            <p:cNvPr id="95" name="Rectángulo 94">
              <a:extLst>
                <a:ext uri="{FF2B5EF4-FFF2-40B4-BE49-F238E27FC236}">
                  <a16:creationId xmlns:a16="http://schemas.microsoft.com/office/drawing/2014/main" xmlns="" id="{B113AEE7-ECDD-445D-BCA6-1B421EFFD130}"/>
                </a:ext>
              </a:extLst>
            </p:cNvPr>
            <p:cNvSpPr/>
            <p:nvPr/>
          </p:nvSpPr>
          <p:spPr>
            <a:xfrm>
              <a:off x="15050441" y="6088063"/>
              <a:ext cx="4550474" cy="2339295"/>
            </a:xfrm>
            <a:prstGeom prst="rect">
              <a:avLst/>
            </a:prstGeom>
          </p:spPr>
          <p:txBody>
            <a:bodyPr wrap="square">
              <a:spAutoFit/>
            </a:bodyPr>
            <a:lstStyle/>
            <a:p>
              <a:pPr>
                <a:lnSpc>
                  <a:spcPct val="107000"/>
                </a:lnSpc>
                <a:spcAft>
                  <a:spcPts val="800"/>
                </a:spcAft>
              </a:pPr>
              <a:r>
                <a:rPr lang="es-CO" sz="4400" b="1" dirty="0">
                  <a:solidFill>
                    <a:schemeClr val="bg1"/>
                  </a:solidFill>
                  <a:latin typeface="+mj-lt"/>
                  <a:ea typeface="Helvetica Light" charset="0"/>
                  <a:cs typeface="Helvetica Light" charset="0"/>
                </a:rPr>
                <a:t>conocimiento</a:t>
              </a:r>
              <a:endParaRPr lang="es-CO" sz="4400" dirty="0">
                <a:solidFill>
                  <a:schemeClr val="bg1">
                    <a:lumMod val="65000"/>
                  </a:schemeClr>
                </a:solidFill>
                <a:latin typeface="+mj-lt"/>
                <a:ea typeface="Helvetica Light" charset="0"/>
                <a:cs typeface="Helvetica Light" charset="0"/>
              </a:endParaRPr>
            </a:p>
            <a:p>
              <a:pPr>
                <a:lnSpc>
                  <a:spcPct val="107000"/>
                </a:lnSpc>
                <a:spcAft>
                  <a:spcPts val="800"/>
                </a:spcAft>
              </a:pPr>
              <a:endParaRPr lang="es-CO" sz="4400" dirty="0">
                <a:solidFill>
                  <a:schemeClr val="bg1">
                    <a:lumMod val="65000"/>
                  </a:schemeClr>
                </a:solidFill>
                <a:latin typeface="+mj-lt"/>
                <a:ea typeface="Helvetica Light" charset="0"/>
                <a:cs typeface="Helvetica Light" charset="0"/>
              </a:endParaRPr>
            </a:p>
            <a:p>
              <a:pPr>
                <a:lnSpc>
                  <a:spcPct val="107000"/>
                </a:lnSpc>
                <a:spcAft>
                  <a:spcPts val="800"/>
                </a:spcAft>
              </a:pPr>
              <a:endParaRPr lang="es-CO" sz="3600" dirty="0">
                <a:solidFill>
                  <a:schemeClr val="bg1">
                    <a:lumMod val="65000"/>
                  </a:schemeClr>
                </a:solidFill>
                <a:latin typeface="+mj-lt"/>
                <a:ea typeface="Helvetica Light" charset="0"/>
                <a:cs typeface="Helvetica Light" charset="0"/>
              </a:endParaRPr>
            </a:p>
          </p:txBody>
        </p:sp>
      </p:grpSp>
      <p:grpSp>
        <p:nvGrpSpPr>
          <p:cNvPr id="96" name="Agrupar 14">
            <a:extLst>
              <a:ext uri="{FF2B5EF4-FFF2-40B4-BE49-F238E27FC236}">
                <a16:creationId xmlns:a16="http://schemas.microsoft.com/office/drawing/2014/main" xmlns="" id="{70D8E3C7-0B7E-4F1B-9962-0A970B81B790}"/>
              </a:ext>
            </a:extLst>
          </p:cNvPr>
          <p:cNvGrpSpPr/>
          <p:nvPr/>
        </p:nvGrpSpPr>
        <p:grpSpPr>
          <a:xfrm>
            <a:off x="19160916" y="8830602"/>
            <a:ext cx="5261184" cy="5131060"/>
            <a:chOff x="14512716" y="8888876"/>
            <a:chExt cx="5261184" cy="5131060"/>
          </a:xfrm>
        </p:grpSpPr>
        <p:sp>
          <p:nvSpPr>
            <p:cNvPr id="97" name="Rectángulo 96">
              <a:extLst>
                <a:ext uri="{FF2B5EF4-FFF2-40B4-BE49-F238E27FC236}">
                  <a16:creationId xmlns:a16="http://schemas.microsoft.com/office/drawing/2014/main" xmlns="" id="{D25ED13F-18C4-4766-942C-1C387C6505CA}"/>
                </a:ext>
              </a:extLst>
            </p:cNvPr>
            <p:cNvSpPr/>
            <p:nvPr/>
          </p:nvSpPr>
          <p:spPr>
            <a:xfrm>
              <a:off x="15232879" y="9694830"/>
              <a:ext cx="2619409" cy="2339295"/>
            </a:xfrm>
            <a:prstGeom prst="rect">
              <a:avLst/>
            </a:prstGeom>
          </p:spPr>
          <p:txBody>
            <a:bodyPr wrap="square">
              <a:spAutoFit/>
            </a:bodyPr>
            <a:lstStyle/>
            <a:p>
              <a:pPr>
                <a:lnSpc>
                  <a:spcPct val="107000"/>
                </a:lnSpc>
                <a:spcAft>
                  <a:spcPts val="800"/>
                </a:spcAft>
              </a:pPr>
              <a:r>
                <a:rPr lang="es-CO" sz="4400" b="1" dirty="0">
                  <a:solidFill>
                    <a:schemeClr val="bg1"/>
                  </a:solidFill>
                  <a:latin typeface="+mj-lt"/>
                  <a:ea typeface="Helvetica Light" charset="0"/>
                  <a:cs typeface="Helvetica Light" charset="0"/>
                </a:rPr>
                <a:t>en otros</a:t>
              </a:r>
            </a:p>
            <a:p>
              <a:pPr>
                <a:lnSpc>
                  <a:spcPct val="107000"/>
                </a:lnSpc>
                <a:spcAft>
                  <a:spcPts val="800"/>
                </a:spcAft>
              </a:pPr>
              <a:endParaRPr lang="es-CO" sz="4400" b="1" dirty="0">
                <a:solidFill>
                  <a:schemeClr val="bg1"/>
                </a:solidFill>
                <a:latin typeface="+mj-lt"/>
                <a:ea typeface="Helvetica Light" charset="0"/>
                <a:cs typeface="Helvetica Light" charset="0"/>
              </a:endParaRPr>
            </a:p>
            <a:p>
              <a:pPr>
                <a:lnSpc>
                  <a:spcPct val="107000"/>
                </a:lnSpc>
                <a:spcAft>
                  <a:spcPts val="800"/>
                </a:spcAft>
              </a:pPr>
              <a:endParaRPr lang="es-CO" sz="3600" b="1" dirty="0">
                <a:solidFill>
                  <a:schemeClr val="bg1"/>
                </a:solidFill>
                <a:latin typeface="+mj-lt"/>
                <a:ea typeface="Helvetica Light" charset="0"/>
                <a:cs typeface="Helvetica Light" charset="0"/>
              </a:endParaRPr>
            </a:p>
          </p:txBody>
        </p:sp>
        <p:sp>
          <p:nvSpPr>
            <p:cNvPr id="98" name="Rectángulo 97">
              <a:extLst>
                <a:ext uri="{FF2B5EF4-FFF2-40B4-BE49-F238E27FC236}">
                  <a16:creationId xmlns:a16="http://schemas.microsoft.com/office/drawing/2014/main" xmlns="" id="{E25FDA35-5291-4497-AB8D-42830C8914D5}"/>
                </a:ext>
              </a:extLst>
            </p:cNvPr>
            <p:cNvSpPr/>
            <p:nvPr/>
          </p:nvSpPr>
          <p:spPr>
            <a:xfrm>
              <a:off x="14512716" y="8888876"/>
              <a:ext cx="4002808" cy="2800318"/>
            </a:xfrm>
            <a:prstGeom prst="rect">
              <a:avLst/>
            </a:prstGeom>
          </p:spPr>
          <p:txBody>
            <a:bodyPr wrap="square">
              <a:spAutoFit/>
            </a:bodyPr>
            <a:lstStyle/>
            <a:p>
              <a:pPr algn="ctr">
                <a:lnSpc>
                  <a:spcPct val="107000"/>
                </a:lnSpc>
                <a:spcAft>
                  <a:spcPts val="800"/>
                </a:spcAft>
              </a:pPr>
              <a:r>
                <a:rPr lang="es-CO" sz="5400" b="1" dirty="0">
                  <a:solidFill>
                    <a:schemeClr val="bg1"/>
                  </a:solidFill>
                  <a:latin typeface="+mj-lt"/>
                  <a:ea typeface="Helvetica Light" charset="0"/>
                  <a:cs typeface="Helvetica Light" charset="0"/>
                </a:rPr>
                <a:t>Replicable</a:t>
              </a:r>
            </a:p>
            <a:p>
              <a:pPr algn="ctr">
                <a:lnSpc>
                  <a:spcPct val="107000"/>
                </a:lnSpc>
                <a:spcAft>
                  <a:spcPts val="800"/>
                </a:spcAft>
              </a:pPr>
              <a:endParaRPr lang="es-CO" sz="5400" b="1" dirty="0">
                <a:solidFill>
                  <a:schemeClr val="bg1"/>
                </a:solidFill>
                <a:latin typeface="+mj-lt"/>
                <a:ea typeface="Helvetica Light" charset="0"/>
                <a:cs typeface="Helvetica Light" charset="0"/>
              </a:endParaRPr>
            </a:p>
            <a:p>
              <a:pPr algn="ctr">
                <a:lnSpc>
                  <a:spcPct val="107000"/>
                </a:lnSpc>
                <a:spcAft>
                  <a:spcPts val="800"/>
                </a:spcAft>
              </a:pPr>
              <a:endParaRPr lang="es-CO" sz="4400" b="1" dirty="0">
                <a:solidFill>
                  <a:schemeClr val="bg1"/>
                </a:solidFill>
                <a:latin typeface="+mj-lt"/>
                <a:ea typeface="Helvetica Light" charset="0"/>
                <a:cs typeface="Helvetica Light" charset="0"/>
              </a:endParaRPr>
            </a:p>
          </p:txBody>
        </p:sp>
        <p:sp>
          <p:nvSpPr>
            <p:cNvPr id="99" name="Rectángulo 98">
              <a:extLst>
                <a:ext uri="{FF2B5EF4-FFF2-40B4-BE49-F238E27FC236}">
                  <a16:creationId xmlns:a16="http://schemas.microsoft.com/office/drawing/2014/main" xmlns="" id="{B44BEBF2-A277-4ED2-86E9-B75E75898EDC}"/>
                </a:ext>
              </a:extLst>
            </p:cNvPr>
            <p:cNvSpPr/>
            <p:nvPr/>
          </p:nvSpPr>
          <p:spPr>
            <a:xfrm>
              <a:off x="14961176" y="10260558"/>
              <a:ext cx="4812724" cy="2339295"/>
            </a:xfrm>
            <a:prstGeom prst="rect">
              <a:avLst/>
            </a:prstGeom>
          </p:spPr>
          <p:txBody>
            <a:bodyPr wrap="square">
              <a:spAutoFit/>
            </a:bodyPr>
            <a:lstStyle/>
            <a:p>
              <a:pPr>
                <a:lnSpc>
                  <a:spcPct val="107000"/>
                </a:lnSpc>
                <a:spcAft>
                  <a:spcPts val="800"/>
                </a:spcAft>
              </a:pPr>
              <a:r>
                <a:rPr lang="es-CO" sz="4400" b="1" dirty="0">
                  <a:solidFill>
                    <a:schemeClr val="bg1"/>
                  </a:solidFill>
                  <a:latin typeface="+mj-lt"/>
                  <a:ea typeface="Helvetica Light" charset="0"/>
                  <a:cs typeface="Helvetica Light" charset="0"/>
                </a:rPr>
                <a:t>territorios</a:t>
              </a:r>
            </a:p>
            <a:p>
              <a:pPr>
                <a:lnSpc>
                  <a:spcPct val="107000"/>
                </a:lnSpc>
                <a:spcAft>
                  <a:spcPts val="800"/>
                </a:spcAft>
              </a:pPr>
              <a:endParaRPr lang="es-CO" sz="4400" b="1" dirty="0">
                <a:solidFill>
                  <a:schemeClr val="bg1"/>
                </a:solidFill>
                <a:latin typeface="+mj-lt"/>
                <a:ea typeface="Helvetica Light" charset="0"/>
                <a:cs typeface="Helvetica Light" charset="0"/>
              </a:endParaRPr>
            </a:p>
            <a:p>
              <a:pPr>
                <a:lnSpc>
                  <a:spcPct val="107000"/>
                </a:lnSpc>
                <a:spcAft>
                  <a:spcPts val="800"/>
                </a:spcAft>
              </a:pPr>
              <a:endParaRPr lang="es-CO" sz="3600" b="1" dirty="0">
                <a:solidFill>
                  <a:schemeClr val="bg1"/>
                </a:solidFill>
                <a:latin typeface="+mj-lt"/>
                <a:ea typeface="Helvetica Light" charset="0"/>
                <a:cs typeface="Helvetica Light" charset="0"/>
              </a:endParaRPr>
            </a:p>
          </p:txBody>
        </p:sp>
        <p:sp>
          <p:nvSpPr>
            <p:cNvPr id="100" name="Rectángulo 99">
              <a:extLst>
                <a:ext uri="{FF2B5EF4-FFF2-40B4-BE49-F238E27FC236}">
                  <a16:creationId xmlns:a16="http://schemas.microsoft.com/office/drawing/2014/main" xmlns="" id="{807D6827-A9B6-4EE0-B92D-E3A8C55DBA92}"/>
                </a:ext>
              </a:extLst>
            </p:cNvPr>
            <p:cNvSpPr/>
            <p:nvPr/>
          </p:nvSpPr>
          <p:spPr>
            <a:xfrm>
              <a:off x="15119064" y="10853556"/>
              <a:ext cx="3252867" cy="3166380"/>
            </a:xfrm>
            <a:prstGeom prst="rect">
              <a:avLst/>
            </a:prstGeom>
          </p:spPr>
          <p:txBody>
            <a:bodyPr wrap="square">
              <a:spAutoFit/>
            </a:bodyPr>
            <a:lstStyle/>
            <a:p>
              <a:pPr>
                <a:lnSpc>
                  <a:spcPct val="107000"/>
                </a:lnSpc>
                <a:spcAft>
                  <a:spcPts val="800"/>
                </a:spcAft>
              </a:pPr>
              <a:r>
                <a:rPr lang="es-CO" sz="4400" b="1" dirty="0">
                  <a:solidFill>
                    <a:schemeClr val="bg1"/>
                  </a:solidFill>
                  <a:latin typeface="+mj-lt"/>
                  <a:ea typeface="Helvetica Light" charset="0"/>
                  <a:cs typeface="Helvetica Light" charset="0"/>
                </a:rPr>
                <a:t>y países</a:t>
              </a:r>
            </a:p>
            <a:p>
              <a:pPr>
                <a:lnSpc>
                  <a:spcPct val="107000"/>
                </a:lnSpc>
                <a:spcAft>
                  <a:spcPts val="800"/>
                </a:spcAft>
              </a:pPr>
              <a:endParaRPr lang="es-CO" sz="4400" b="1" dirty="0">
                <a:solidFill>
                  <a:schemeClr val="bg1"/>
                </a:solidFill>
                <a:latin typeface="+mj-lt"/>
                <a:ea typeface="Helvetica Light" charset="0"/>
                <a:cs typeface="Helvetica Light" charset="0"/>
              </a:endParaRPr>
            </a:p>
            <a:p>
              <a:pPr>
                <a:lnSpc>
                  <a:spcPct val="107000"/>
                </a:lnSpc>
                <a:spcAft>
                  <a:spcPts val="800"/>
                </a:spcAft>
              </a:pPr>
              <a:endParaRPr lang="es-CO" sz="4400" b="1" dirty="0">
                <a:solidFill>
                  <a:schemeClr val="bg1"/>
                </a:solidFill>
                <a:latin typeface="+mj-lt"/>
                <a:ea typeface="Helvetica Light" charset="0"/>
                <a:cs typeface="Helvetica Light" charset="0"/>
              </a:endParaRPr>
            </a:p>
            <a:p>
              <a:pPr>
                <a:lnSpc>
                  <a:spcPct val="107000"/>
                </a:lnSpc>
                <a:spcAft>
                  <a:spcPts val="800"/>
                </a:spcAft>
              </a:pPr>
              <a:endParaRPr lang="es-CO" sz="3600" b="1" dirty="0">
                <a:solidFill>
                  <a:schemeClr val="bg1"/>
                </a:solidFill>
                <a:latin typeface="+mj-lt"/>
                <a:ea typeface="Helvetica Light" charset="0"/>
                <a:cs typeface="Helvetica Light" charset="0"/>
              </a:endParaRPr>
            </a:p>
          </p:txBody>
        </p:sp>
      </p:grpSp>
      <p:pic>
        <p:nvPicPr>
          <p:cNvPr id="101" name="Imagen 100">
            <a:extLst>
              <a:ext uri="{FF2B5EF4-FFF2-40B4-BE49-F238E27FC236}">
                <a16:creationId xmlns:a16="http://schemas.microsoft.com/office/drawing/2014/main" xmlns="" id="{57CAC35E-6BE2-453A-B8E4-D6B1FC777966}"/>
              </a:ext>
            </a:extLst>
          </p:cNvPr>
          <p:cNvPicPr>
            <a:picLocks noChangeAspect="1"/>
          </p:cNvPicPr>
          <p:nvPr/>
        </p:nvPicPr>
        <p:blipFill rotWithShape="1">
          <a:blip r:embed="rId5">
            <a:extLst>
              <a:ext uri="{28A0092B-C50C-407E-A947-70E740481C1C}">
                <a14:useLocalDpi xmlns:a14="http://schemas.microsoft.com/office/drawing/2010/main" val="0"/>
              </a:ext>
            </a:extLst>
          </a:blip>
          <a:srcRect l="13611" t="9167" r="16064" b="6944"/>
          <a:stretch/>
        </p:blipFill>
        <p:spPr>
          <a:xfrm>
            <a:off x="14166585" y="5227891"/>
            <a:ext cx="5344814" cy="3633641"/>
          </a:xfrm>
          <a:prstGeom prst="rect">
            <a:avLst/>
          </a:prstGeom>
        </p:spPr>
      </p:pic>
    </p:spTree>
    <p:extLst>
      <p:ext uri="{BB962C8B-B14F-4D97-AF65-F5344CB8AC3E}">
        <p14:creationId xmlns:p14="http://schemas.microsoft.com/office/powerpoint/2010/main" val="971061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n 36">
            <a:extLst>
              <a:ext uri="{FF2B5EF4-FFF2-40B4-BE49-F238E27FC236}">
                <a16:creationId xmlns:a16="http://schemas.microsoft.com/office/drawing/2014/main" xmlns="" id="{0F81482E-C2AA-4A23-B533-5FD3935C3453}"/>
              </a:ext>
            </a:extLst>
          </p:cNvPr>
          <p:cNvPicPr>
            <a:picLocks noChangeAspect="1"/>
          </p:cNvPicPr>
          <p:nvPr/>
        </p:nvPicPr>
        <p:blipFill rotWithShape="1">
          <a:blip r:embed="rId3">
            <a:extLst>
              <a:ext uri="{28A0092B-C50C-407E-A947-70E740481C1C}">
                <a14:useLocalDpi xmlns:a14="http://schemas.microsoft.com/office/drawing/2010/main" val="0"/>
              </a:ext>
            </a:extLst>
          </a:blip>
          <a:srcRect t="42494"/>
          <a:stretch/>
        </p:blipFill>
        <p:spPr>
          <a:xfrm rot="10800000" flipH="1">
            <a:off x="-7602" y="499404"/>
            <a:ext cx="7184258" cy="2753037"/>
          </a:xfrm>
          <a:prstGeom prst="rect">
            <a:avLst/>
          </a:prstGeom>
        </p:spPr>
      </p:pic>
      <p:sp>
        <p:nvSpPr>
          <p:cNvPr id="36" name="Paralelogramo 35">
            <a:extLst>
              <a:ext uri="{FF2B5EF4-FFF2-40B4-BE49-F238E27FC236}">
                <a16:creationId xmlns:a16="http://schemas.microsoft.com/office/drawing/2014/main" xmlns="" id="{B7DC0E71-C00D-49C5-8627-10459D777C4A}"/>
              </a:ext>
            </a:extLst>
          </p:cNvPr>
          <p:cNvSpPr/>
          <p:nvPr/>
        </p:nvSpPr>
        <p:spPr>
          <a:xfrm>
            <a:off x="-7602" y="441762"/>
            <a:ext cx="11224477" cy="2830158"/>
          </a:xfrm>
          <a:prstGeom prst="parallelogram">
            <a:avLst>
              <a:gd name="adj" fmla="val 0"/>
            </a:avLst>
          </a:prstGeom>
          <a:solidFill>
            <a:srgbClr val="3CB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a:p>
        </p:txBody>
      </p:sp>
      <p:sp>
        <p:nvSpPr>
          <p:cNvPr id="18" name="Rectángulo 17"/>
          <p:cNvSpPr/>
          <p:nvPr/>
        </p:nvSpPr>
        <p:spPr>
          <a:xfrm>
            <a:off x="7209776" y="10499044"/>
            <a:ext cx="3081712" cy="750975"/>
          </a:xfrm>
          <a:prstGeom prst="rect">
            <a:avLst/>
          </a:prstGeom>
        </p:spPr>
        <p:txBody>
          <a:bodyPr wrap="square">
            <a:spAutoFit/>
          </a:bodyPr>
          <a:lstStyle/>
          <a:p>
            <a:pPr algn="ctr">
              <a:lnSpc>
                <a:spcPct val="107000"/>
              </a:lnSpc>
              <a:spcAft>
                <a:spcPts val="800"/>
              </a:spcAft>
            </a:pPr>
            <a:r>
              <a:rPr lang="es-CO" sz="4000" b="1" dirty="0">
                <a:solidFill>
                  <a:schemeClr val="bg1"/>
                </a:solidFill>
                <a:latin typeface="+mj-lt"/>
                <a:ea typeface="Helvetica Light" charset="0"/>
                <a:cs typeface="Helvetica Light" charset="0"/>
              </a:rPr>
              <a:t>nacional </a:t>
            </a:r>
          </a:p>
        </p:txBody>
      </p:sp>
      <p:sp>
        <p:nvSpPr>
          <p:cNvPr id="16" name="Shape 99"/>
          <p:cNvSpPr>
            <a:spLocks noChangeArrowheads="1"/>
          </p:cNvSpPr>
          <p:nvPr/>
        </p:nvSpPr>
        <p:spPr bwMode="auto">
          <a:xfrm>
            <a:off x="3181214" y="6458776"/>
            <a:ext cx="19867761" cy="176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42874" tIns="142874" rIns="142874" bIns="142874" anchor="ctr">
            <a:spAutoFit/>
          </a:bodyPr>
          <a:lstStyle>
            <a:lvl1pPr defTabSz="855663">
              <a:defRPr sz="5000">
                <a:solidFill>
                  <a:srgbClr val="000000"/>
                </a:solidFill>
                <a:latin typeface="Helvetica Light" charset="0"/>
                <a:ea typeface="Helvetica Light" charset="0"/>
                <a:cs typeface="Helvetica Light" charset="0"/>
                <a:sym typeface="Helvetica Light" charset="0"/>
              </a:defRPr>
            </a:lvl1pPr>
            <a:lvl2pPr marL="742950" indent="-285750" defTabSz="855663">
              <a:defRPr sz="5000">
                <a:solidFill>
                  <a:srgbClr val="000000"/>
                </a:solidFill>
                <a:latin typeface="Helvetica Light" charset="0"/>
                <a:ea typeface="Helvetica Light" charset="0"/>
                <a:cs typeface="Helvetica Light" charset="0"/>
                <a:sym typeface="Helvetica Light" charset="0"/>
              </a:defRPr>
            </a:lvl2pPr>
            <a:lvl3pPr marL="1143000" indent="-228600" defTabSz="855663">
              <a:defRPr sz="5000">
                <a:solidFill>
                  <a:srgbClr val="000000"/>
                </a:solidFill>
                <a:latin typeface="Helvetica Light" charset="0"/>
                <a:ea typeface="Helvetica Light" charset="0"/>
                <a:cs typeface="Helvetica Light" charset="0"/>
                <a:sym typeface="Helvetica Light" charset="0"/>
              </a:defRPr>
            </a:lvl3pPr>
            <a:lvl4pPr marL="1600200" indent="-228600" defTabSz="855663">
              <a:defRPr sz="5000">
                <a:solidFill>
                  <a:srgbClr val="000000"/>
                </a:solidFill>
                <a:latin typeface="Helvetica Light" charset="0"/>
                <a:ea typeface="Helvetica Light" charset="0"/>
                <a:cs typeface="Helvetica Light" charset="0"/>
                <a:sym typeface="Helvetica Light" charset="0"/>
              </a:defRPr>
            </a:lvl4pPr>
            <a:lvl5pPr marL="2057400" indent="-228600" defTabSz="855663">
              <a:defRPr sz="5000">
                <a:solidFill>
                  <a:srgbClr val="000000"/>
                </a:solidFill>
                <a:latin typeface="Helvetica Light" charset="0"/>
                <a:ea typeface="Helvetica Light" charset="0"/>
                <a:cs typeface="Helvetica Light" charset="0"/>
                <a:sym typeface="Helvetica Light" charset="0"/>
              </a:defRPr>
            </a:lvl5pPr>
            <a:lvl6pPr marL="25146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defRPr/>
            </a:pPr>
            <a:endParaRPr lang="es-ES_tradnl" altLang="es-CO" sz="9600" dirty="0">
              <a:solidFill>
                <a:schemeClr val="bg1"/>
              </a:solidFill>
              <a:latin typeface="+mj-lt"/>
              <a:ea typeface="Bebas Neue" charset="0"/>
              <a:cs typeface="Bebas Neue" charset="0"/>
              <a:sym typeface="BebasNeueBold" charset="0"/>
            </a:endParaRPr>
          </a:p>
        </p:txBody>
      </p:sp>
      <p:sp>
        <p:nvSpPr>
          <p:cNvPr id="31" name="Rectángulo 30">
            <a:extLst>
              <a:ext uri="{FF2B5EF4-FFF2-40B4-BE49-F238E27FC236}">
                <a16:creationId xmlns:a16="http://schemas.microsoft.com/office/drawing/2014/main" xmlns="" id="{96390247-67B3-4ABF-977C-91A8885CB0DF}"/>
              </a:ext>
            </a:extLst>
          </p:cNvPr>
          <p:cNvSpPr/>
          <p:nvPr/>
        </p:nvSpPr>
        <p:spPr>
          <a:xfrm>
            <a:off x="110265" y="-621284"/>
            <a:ext cx="12192000" cy="369332"/>
          </a:xfrm>
          <a:prstGeom prst="rect">
            <a:avLst/>
          </a:prstGeom>
        </p:spPr>
        <p:txBody>
          <a:bodyPr>
            <a:spAutoFit/>
          </a:bodyPr>
          <a:lstStyle/>
          <a:p>
            <a:r>
              <a:rPr lang="es-ES" dirty="0"/>
              <a:t>…</a:t>
            </a:r>
          </a:p>
        </p:txBody>
      </p:sp>
      <p:pic>
        <p:nvPicPr>
          <p:cNvPr id="35" name="Imagen 34">
            <a:extLst>
              <a:ext uri="{FF2B5EF4-FFF2-40B4-BE49-F238E27FC236}">
                <a16:creationId xmlns:a16="http://schemas.microsoft.com/office/drawing/2014/main" xmlns="" id="{08FE9EA1-E3A8-4A56-99E2-6A48E79ED2F4}"/>
              </a:ext>
            </a:extLst>
          </p:cNvPr>
          <p:cNvPicPr>
            <a:picLocks noChangeAspect="1"/>
          </p:cNvPicPr>
          <p:nvPr/>
        </p:nvPicPr>
        <p:blipFill rotWithShape="1">
          <a:blip r:embed="rId3">
            <a:extLst>
              <a:ext uri="{28A0092B-C50C-407E-A947-70E740481C1C}">
                <a14:useLocalDpi xmlns:a14="http://schemas.microsoft.com/office/drawing/2010/main" val="0"/>
              </a:ext>
            </a:extLst>
          </a:blip>
          <a:srcRect t="42494"/>
          <a:stretch/>
        </p:blipFill>
        <p:spPr>
          <a:xfrm rot="10800000" flipH="1">
            <a:off x="209675" y="1618126"/>
            <a:ext cx="7184258" cy="2753037"/>
          </a:xfrm>
          <a:prstGeom prst="rect">
            <a:avLst/>
          </a:prstGeom>
        </p:spPr>
      </p:pic>
      <p:pic>
        <p:nvPicPr>
          <p:cNvPr id="39" name="Imagen 38">
            <a:extLst>
              <a:ext uri="{FF2B5EF4-FFF2-40B4-BE49-F238E27FC236}">
                <a16:creationId xmlns:a16="http://schemas.microsoft.com/office/drawing/2014/main" xmlns="" id="{3B3ED14D-DB24-4D67-AC42-E9BEF2420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05" y="595000"/>
            <a:ext cx="2233603" cy="2015970"/>
          </a:xfrm>
          <a:prstGeom prst="rect">
            <a:avLst/>
          </a:prstGeom>
        </p:spPr>
      </p:pic>
      <p:sp>
        <p:nvSpPr>
          <p:cNvPr id="40" name="Rectángulo 39">
            <a:extLst>
              <a:ext uri="{FF2B5EF4-FFF2-40B4-BE49-F238E27FC236}">
                <a16:creationId xmlns:a16="http://schemas.microsoft.com/office/drawing/2014/main" xmlns="" id="{0E915FFD-DEC6-4C02-BC8D-92B92E9A34A2}"/>
              </a:ext>
            </a:extLst>
          </p:cNvPr>
          <p:cNvSpPr/>
          <p:nvPr/>
        </p:nvSpPr>
        <p:spPr>
          <a:xfrm>
            <a:off x="2107663" y="1090475"/>
            <a:ext cx="11050959" cy="1323439"/>
          </a:xfrm>
          <a:prstGeom prst="rect">
            <a:avLst/>
          </a:prstGeom>
        </p:spPr>
        <p:txBody>
          <a:bodyPr wrap="square">
            <a:spAutoFit/>
          </a:bodyPr>
          <a:lstStyle/>
          <a:p>
            <a:r>
              <a:rPr lang="es-ES" sz="8000" dirty="0">
                <a:solidFill>
                  <a:schemeClr val="bg1"/>
                </a:solidFill>
                <a:latin typeface="Impact" panose="020B0806030902050204" pitchFamily="34" charset="0"/>
              </a:rPr>
              <a:t>UN MODELO INTEGRAL</a:t>
            </a:r>
            <a:endParaRPr lang="es-CO" sz="8000" dirty="0">
              <a:solidFill>
                <a:schemeClr val="bg1"/>
              </a:solidFill>
              <a:latin typeface="Impact" panose="020B0806030902050204" pitchFamily="34" charset="0"/>
            </a:endParaRPr>
          </a:p>
        </p:txBody>
      </p:sp>
      <p:pic>
        <p:nvPicPr>
          <p:cNvPr id="2" name="Imagen 1">
            <a:extLst>
              <a:ext uri="{FF2B5EF4-FFF2-40B4-BE49-F238E27FC236}">
                <a16:creationId xmlns:a16="http://schemas.microsoft.com/office/drawing/2014/main" xmlns="" id="{BE29B9CC-84C4-4816-8E8B-594C8924F3BF}"/>
              </a:ext>
            </a:extLst>
          </p:cNvPr>
          <p:cNvPicPr>
            <a:picLocks noChangeAspect="1"/>
          </p:cNvPicPr>
          <p:nvPr/>
        </p:nvPicPr>
        <p:blipFill>
          <a:blip r:embed="rId5"/>
          <a:stretch>
            <a:fillRect/>
          </a:stretch>
        </p:blipFill>
        <p:spPr>
          <a:xfrm>
            <a:off x="2362200" y="4071218"/>
            <a:ext cx="20535900" cy="8306847"/>
          </a:xfrm>
          <a:prstGeom prst="rect">
            <a:avLst/>
          </a:prstGeom>
        </p:spPr>
      </p:pic>
    </p:spTree>
    <p:extLst>
      <p:ext uri="{BB962C8B-B14F-4D97-AF65-F5344CB8AC3E}">
        <p14:creationId xmlns:p14="http://schemas.microsoft.com/office/powerpoint/2010/main" val="6887599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n 36">
            <a:extLst>
              <a:ext uri="{FF2B5EF4-FFF2-40B4-BE49-F238E27FC236}">
                <a16:creationId xmlns:a16="http://schemas.microsoft.com/office/drawing/2014/main" xmlns="" id="{0F81482E-C2AA-4A23-B533-5FD3935C3453}"/>
              </a:ext>
            </a:extLst>
          </p:cNvPr>
          <p:cNvPicPr>
            <a:picLocks noChangeAspect="1"/>
          </p:cNvPicPr>
          <p:nvPr/>
        </p:nvPicPr>
        <p:blipFill rotWithShape="1">
          <a:blip r:embed="rId3">
            <a:extLst>
              <a:ext uri="{28A0092B-C50C-407E-A947-70E740481C1C}">
                <a14:useLocalDpi xmlns:a14="http://schemas.microsoft.com/office/drawing/2010/main" val="0"/>
              </a:ext>
            </a:extLst>
          </a:blip>
          <a:srcRect t="42494"/>
          <a:stretch/>
        </p:blipFill>
        <p:spPr>
          <a:xfrm rot="10800000" flipH="1">
            <a:off x="-7602" y="499404"/>
            <a:ext cx="7184258" cy="2753037"/>
          </a:xfrm>
          <a:prstGeom prst="rect">
            <a:avLst/>
          </a:prstGeom>
        </p:spPr>
      </p:pic>
      <p:sp>
        <p:nvSpPr>
          <p:cNvPr id="36" name="Paralelogramo 35">
            <a:extLst>
              <a:ext uri="{FF2B5EF4-FFF2-40B4-BE49-F238E27FC236}">
                <a16:creationId xmlns:a16="http://schemas.microsoft.com/office/drawing/2014/main" xmlns="" id="{B7DC0E71-C00D-49C5-8627-10459D777C4A}"/>
              </a:ext>
            </a:extLst>
          </p:cNvPr>
          <p:cNvSpPr/>
          <p:nvPr/>
        </p:nvSpPr>
        <p:spPr>
          <a:xfrm>
            <a:off x="-7602" y="441762"/>
            <a:ext cx="11224477" cy="2830158"/>
          </a:xfrm>
          <a:prstGeom prst="parallelogram">
            <a:avLst>
              <a:gd name="adj" fmla="val 0"/>
            </a:avLst>
          </a:prstGeom>
          <a:solidFill>
            <a:srgbClr val="3CB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a:p>
        </p:txBody>
      </p:sp>
      <p:sp>
        <p:nvSpPr>
          <p:cNvPr id="16" name="Shape 99"/>
          <p:cNvSpPr>
            <a:spLocks noChangeArrowheads="1"/>
          </p:cNvSpPr>
          <p:nvPr/>
        </p:nvSpPr>
        <p:spPr bwMode="auto">
          <a:xfrm>
            <a:off x="3181214" y="6458776"/>
            <a:ext cx="19867761" cy="1765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142874" tIns="142874" rIns="142874" bIns="142874" anchor="ctr">
            <a:spAutoFit/>
          </a:bodyPr>
          <a:lstStyle>
            <a:lvl1pPr defTabSz="855663">
              <a:defRPr sz="5000">
                <a:solidFill>
                  <a:srgbClr val="000000"/>
                </a:solidFill>
                <a:latin typeface="Helvetica Light" charset="0"/>
                <a:ea typeface="Helvetica Light" charset="0"/>
                <a:cs typeface="Helvetica Light" charset="0"/>
                <a:sym typeface="Helvetica Light" charset="0"/>
              </a:defRPr>
            </a:lvl1pPr>
            <a:lvl2pPr marL="742950" indent="-285750" defTabSz="855663">
              <a:defRPr sz="5000">
                <a:solidFill>
                  <a:srgbClr val="000000"/>
                </a:solidFill>
                <a:latin typeface="Helvetica Light" charset="0"/>
                <a:ea typeface="Helvetica Light" charset="0"/>
                <a:cs typeface="Helvetica Light" charset="0"/>
                <a:sym typeface="Helvetica Light" charset="0"/>
              </a:defRPr>
            </a:lvl2pPr>
            <a:lvl3pPr marL="1143000" indent="-228600" defTabSz="855663">
              <a:defRPr sz="5000">
                <a:solidFill>
                  <a:srgbClr val="000000"/>
                </a:solidFill>
                <a:latin typeface="Helvetica Light" charset="0"/>
                <a:ea typeface="Helvetica Light" charset="0"/>
                <a:cs typeface="Helvetica Light" charset="0"/>
                <a:sym typeface="Helvetica Light" charset="0"/>
              </a:defRPr>
            </a:lvl3pPr>
            <a:lvl4pPr marL="1600200" indent="-228600" defTabSz="855663">
              <a:defRPr sz="5000">
                <a:solidFill>
                  <a:srgbClr val="000000"/>
                </a:solidFill>
                <a:latin typeface="Helvetica Light" charset="0"/>
                <a:ea typeface="Helvetica Light" charset="0"/>
                <a:cs typeface="Helvetica Light" charset="0"/>
                <a:sym typeface="Helvetica Light" charset="0"/>
              </a:defRPr>
            </a:lvl4pPr>
            <a:lvl5pPr marL="2057400" indent="-228600" defTabSz="855663">
              <a:defRPr sz="5000">
                <a:solidFill>
                  <a:srgbClr val="000000"/>
                </a:solidFill>
                <a:latin typeface="Helvetica Light" charset="0"/>
                <a:ea typeface="Helvetica Light" charset="0"/>
                <a:cs typeface="Helvetica Light" charset="0"/>
                <a:sym typeface="Helvetica Light" charset="0"/>
              </a:defRPr>
            </a:lvl5pPr>
            <a:lvl6pPr marL="25146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29718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34290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3886200" indent="-228600" defTabSz="855663" eaLnBrk="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algn="ctr" eaLnBrk="1">
              <a:defRPr/>
            </a:pPr>
            <a:endParaRPr lang="es-ES_tradnl" altLang="es-CO" sz="9600" dirty="0">
              <a:solidFill>
                <a:schemeClr val="bg1"/>
              </a:solidFill>
              <a:latin typeface="+mj-lt"/>
              <a:ea typeface="Bebas Neue" charset="0"/>
              <a:cs typeface="Bebas Neue" charset="0"/>
              <a:sym typeface="BebasNeueBold" charset="0"/>
            </a:endParaRPr>
          </a:p>
        </p:txBody>
      </p:sp>
      <p:sp>
        <p:nvSpPr>
          <p:cNvPr id="31" name="Rectángulo 30">
            <a:extLst>
              <a:ext uri="{FF2B5EF4-FFF2-40B4-BE49-F238E27FC236}">
                <a16:creationId xmlns:a16="http://schemas.microsoft.com/office/drawing/2014/main" xmlns="" id="{96390247-67B3-4ABF-977C-91A8885CB0DF}"/>
              </a:ext>
            </a:extLst>
          </p:cNvPr>
          <p:cNvSpPr/>
          <p:nvPr/>
        </p:nvSpPr>
        <p:spPr>
          <a:xfrm>
            <a:off x="110265" y="-621284"/>
            <a:ext cx="12192000" cy="369332"/>
          </a:xfrm>
          <a:prstGeom prst="rect">
            <a:avLst/>
          </a:prstGeom>
        </p:spPr>
        <p:txBody>
          <a:bodyPr>
            <a:spAutoFit/>
          </a:bodyPr>
          <a:lstStyle/>
          <a:p>
            <a:r>
              <a:rPr lang="es-ES" dirty="0"/>
              <a:t>…</a:t>
            </a:r>
          </a:p>
        </p:txBody>
      </p:sp>
      <p:pic>
        <p:nvPicPr>
          <p:cNvPr id="39" name="Imagen 38">
            <a:extLst>
              <a:ext uri="{FF2B5EF4-FFF2-40B4-BE49-F238E27FC236}">
                <a16:creationId xmlns:a16="http://schemas.microsoft.com/office/drawing/2014/main" xmlns="" id="{3B3ED14D-DB24-4D67-AC42-E9BEF2420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505" y="595000"/>
            <a:ext cx="2233603" cy="2015970"/>
          </a:xfrm>
          <a:prstGeom prst="rect">
            <a:avLst/>
          </a:prstGeom>
        </p:spPr>
      </p:pic>
      <p:sp>
        <p:nvSpPr>
          <p:cNvPr id="40" name="Rectángulo 39">
            <a:extLst>
              <a:ext uri="{FF2B5EF4-FFF2-40B4-BE49-F238E27FC236}">
                <a16:creationId xmlns:a16="http://schemas.microsoft.com/office/drawing/2014/main" xmlns="" id="{0E915FFD-DEC6-4C02-BC8D-92B92E9A34A2}"/>
              </a:ext>
            </a:extLst>
          </p:cNvPr>
          <p:cNvSpPr/>
          <p:nvPr/>
        </p:nvSpPr>
        <p:spPr>
          <a:xfrm>
            <a:off x="2107663" y="1090475"/>
            <a:ext cx="11050959" cy="1323439"/>
          </a:xfrm>
          <a:prstGeom prst="rect">
            <a:avLst/>
          </a:prstGeom>
        </p:spPr>
        <p:txBody>
          <a:bodyPr wrap="square">
            <a:spAutoFit/>
          </a:bodyPr>
          <a:lstStyle/>
          <a:p>
            <a:r>
              <a:rPr lang="es-ES" sz="8000" dirty="0">
                <a:solidFill>
                  <a:schemeClr val="bg1"/>
                </a:solidFill>
                <a:latin typeface="Impact" panose="020B0806030902050204" pitchFamily="34" charset="0"/>
              </a:rPr>
              <a:t>RESULTADOS</a:t>
            </a:r>
            <a:endParaRPr lang="es-CO" sz="8000" dirty="0">
              <a:solidFill>
                <a:schemeClr val="bg1"/>
              </a:solidFill>
              <a:latin typeface="Impact" panose="020B0806030902050204" pitchFamily="34" charset="0"/>
            </a:endParaRPr>
          </a:p>
        </p:txBody>
      </p:sp>
      <p:sp>
        <p:nvSpPr>
          <p:cNvPr id="14" name="Rectángulo 13">
            <a:extLst>
              <a:ext uri="{FF2B5EF4-FFF2-40B4-BE49-F238E27FC236}">
                <a16:creationId xmlns:a16="http://schemas.microsoft.com/office/drawing/2014/main" xmlns="" id="{D46AC7D4-1F49-4520-8FC2-9A4A885EBE90}"/>
              </a:ext>
            </a:extLst>
          </p:cNvPr>
          <p:cNvSpPr/>
          <p:nvPr/>
        </p:nvSpPr>
        <p:spPr>
          <a:xfrm>
            <a:off x="5975076" y="3872084"/>
            <a:ext cx="3647126" cy="1200329"/>
          </a:xfrm>
          <a:prstGeom prst="rect">
            <a:avLst/>
          </a:prstGeom>
        </p:spPr>
        <p:txBody>
          <a:bodyPr wrap="square">
            <a:spAutoFit/>
          </a:bodyPr>
          <a:lstStyle/>
          <a:p>
            <a:r>
              <a:rPr lang="es-CO" sz="3600" dirty="0">
                <a:solidFill>
                  <a:srgbClr val="BFBDBE"/>
                </a:solidFill>
                <a:latin typeface="Impact" panose="020B0806030902050204" pitchFamily="34" charset="0"/>
                <a:ea typeface="Bebas Neue" charset="0"/>
                <a:cs typeface="Bebas Neue" charset="0"/>
              </a:rPr>
              <a:t>EQUIPOS POSTULADOS </a:t>
            </a:r>
            <a:endParaRPr lang="es-CO" sz="1100" dirty="0">
              <a:solidFill>
                <a:srgbClr val="BFBDBE"/>
              </a:solidFill>
              <a:latin typeface="Impact" panose="020B0806030902050204" pitchFamily="34" charset="0"/>
              <a:ea typeface="Bebas Neue" charset="0"/>
              <a:cs typeface="Bebas Neue" charset="0"/>
            </a:endParaRPr>
          </a:p>
        </p:txBody>
      </p:sp>
      <p:sp>
        <p:nvSpPr>
          <p:cNvPr id="15" name="Rectángulo 14">
            <a:extLst>
              <a:ext uri="{FF2B5EF4-FFF2-40B4-BE49-F238E27FC236}">
                <a16:creationId xmlns:a16="http://schemas.microsoft.com/office/drawing/2014/main" xmlns="" id="{58D0536E-2193-4C98-8340-4E288588FE11}"/>
              </a:ext>
            </a:extLst>
          </p:cNvPr>
          <p:cNvSpPr/>
          <p:nvPr/>
        </p:nvSpPr>
        <p:spPr>
          <a:xfrm>
            <a:off x="4469613" y="3800374"/>
            <a:ext cx="1655485" cy="1261884"/>
          </a:xfrm>
          <a:prstGeom prst="rect">
            <a:avLst/>
          </a:prstGeom>
        </p:spPr>
        <p:txBody>
          <a:bodyPr wrap="square">
            <a:spAutoFit/>
          </a:bodyPr>
          <a:lstStyle/>
          <a:p>
            <a:pPr algn="just"/>
            <a:r>
              <a:rPr lang="es-CO" sz="7600" dirty="0">
                <a:solidFill>
                  <a:srgbClr val="BFBDBE"/>
                </a:solidFill>
                <a:latin typeface="Impact" panose="020B0806030902050204" pitchFamily="34" charset="0"/>
                <a:ea typeface="Bebas Neue" charset="0"/>
                <a:cs typeface="Bebas Neue" charset="0"/>
              </a:rPr>
              <a:t>574</a:t>
            </a:r>
          </a:p>
        </p:txBody>
      </p:sp>
      <p:sp>
        <p:nvSpPr>
          <p:cNvPr id="17" name="Rectángulo 16">
            <a:extLst>
              <a:ext uri="{FF2B5EF4-FFF2-40B4-BE49-F238E27FC236}">
                <a16:creationId xmlns:a16="http://schemas.microsoft.com/office/drawing/2014/main" xmlns="" id="{76712E0F-BE4F-408C-A780-AEE1FEF02009}"/>
              </a:ext>
            </a:extLst>
          </p:cNvPr>
          <p:cNvSpPr/>
          <p:nvPr/>
        </p:nvSpPr>
        <p:spPr>
          <a:xfrm>
            <a:off x="6002100" y="5121216"/>
            <a:ext cx="3993370" cy="1200329"/>
          </a:xfrm>
          <a:prstGeom prst="rect">
            <a:avLst/>
          </a:prstGeom>
        </p:spPr>
        <p:txBody>
          <a:bodyPr wrap="square">
            <a:spAutoFit/>
          </a:bodyPr>
          <a:lstStyle/>
          <a:p>
            <a:r>
              <a:rPr lang="es-CO" sz="3600" dirty="0">
                <a:solidFill>
                  <a:srgbClr val="BFBDBE"/>
                </a:solidFill>
                <a:latin typeface="Impact" panose="020B0806030902050204" pitchFamily="34" charset="0"/>
                <a:ea typeface="Bebas Neue" charset="0"/>
                <a:cs typeface="Bebas Neue" charset="0"/>
              </a:rPr>
              <a:t>EQUIPOS SELECCIONADOS </a:t>
            </a:r>
            <a:endParaRPr lang="es-CO" sz="1100" dirty="0">
              <a:solidFill>
                <a:srgbClr val="BFBDBE"/>
              </a:solidFill>
              <a:latin typeface="Impact" panose="020B0806030902050204" pitchFamily="34" charset="0"/>
              <a:ea typeface="Bebas Neue" charset="0"/>
              <a:cs typeface="Bebas Neue" charset="0"/>
            </a:endParaRPr>
          </a:p>
        </p:txBody>
      </p:sp>
      <p:sp>
        <p:nvSpPr>
          <p:cNvPr id="19" name="Rectángulo 18">
            <a:extLst>
              <a:ext uri="{FF2B5EF4-FFF2-40B4-BE49-F238E27FC236}">
                <a16:creationId xmlns:a16="http://schemas.microsoft.com/office/drawing/2014/main" xmlns="" id="{F065A500-6AAA-4596-99F8-E71B07B485E1}"/>
              </a:ext>
            </a:extLst>
          </p:cNvPr>
          <p:cNvSpPr/>
          <p:nvPr/>
        </p:nvSpPr>
        <p:spPr>
          <a:xfrm>
            <a:off x="4495337" y="5009645"/>
            <a:ext cx="1629762" cy="1261884"/>
          </a:xfrm>
          <a:prstGeom prst="rect">
            <a:avLst/>
          </a:prstGeom>
        </p:spPr>
        <p:txBody>
          <a:bodyPr wrap="square">
            <a:spAutoFit/>
          </a:bodyPr>
          <a:lstStyle/>
          <a:p>
            <a:pPr algn="just"/>
            <a:r>
              <a:rPr lang="es-CO" sz="7600" dirty="0">
                <a:solidFill>
                  <a:srgbClr val="BFBDBE"/>
                </a:solidFill>
                <a:latin typeface="Impact" panose="020B0806030902050204" pitchFamily="34" charset="0"/>
                <a:ea typeface="Bebas Neue" charset="0"/>
                <a:cs typeface="Bebas Neue" charset="0"/>
              </a:rPr>
              <a:t>163</a:t>
            </a:r>
          </a:p>
        </p:txBody>
      </p:sp>
      <p:grpSp>
        <p:nvGrpSpPr>
          <p:cNvPr id="21" name="Agrupar 22">
            <a:extLst>
              <a:ext uri="{FF2B5EF4-FFF2-40B4-BE49-F238E27FC236}">
                <a16:creationId xmlns:a16="http://schemas.microsoft.com/office/drawing/2014/main" xmlns="" id="{D0F3E42B-54D9-4282-B03D-197C7B9BCB50}"/>
              </a:ext>
            </a:extLst>
          </p:cNvPr>
          <p:cNvGrpSpPr/>
          <p:nvPr/>
        </p:nvGrpSpPr>
        <p:grpSpPr>
          <a:xfrm>
            <a:off x="15897452" y="7018505"/>
            <a:ext cx="5071788" cy="1261884"/>
            <a:chOff x="8705649" y="3305594"/>
            <a:chExt cx="4385059" cy="1286142"/>
          </a:xfrm>
        </p:grpSpPr>
        <p:sp>
          <p:nvSpPr>
            <p:cNvPr id="22" name="Rectángulo 21">
              <a:extLst>
                <a:ext uri="{FF2B5EF4-FFF2-40B4-BE49-F238E27FC236}">
                  <a16:creationId xmlns:a16="http://schemas.microsoft.com/office/drawing/2014/main" xmlns="" id="{2C4F243E-7507-42E8-8848-09F756F42BC3}"/>
                </a:ext>
              </a:extLst>
            </p:cNvPr>
            <p:cNvSpPr/>
            <p:nvPr/>
          </p:nvSpPr>
          <p:spPr>
            <a:xfrm>
              <a:off x="8705649" y="3305594"/>
              <a:ext cx="425964" cy="1286142"/>
            </a:xfrm>
            <a:prstGeom prst="rect">
              <a:avLst/>
            </a:prstGeom>
          </p:spPr>
          <p:txBody>
            <a:bodyPr wrap="square">
              <a:spAutoFit/>
            </a:bodyPr>
            <a:lstStyle/>
            <a:p>
              <a:pPr algn="just"/>
              <a:r>
                <a:rPr lang="es-CO" sz="7600" dirty="0">
                  <a:solidFill>
                    <a:srgbClr val="3598DB"/>
                  </a:solidFill>
                  <a:latin typeface="Impact" panose="020B0806030902050204" pitchFamily="34" charset="0"/>
                  <a:ea typeface="Bebas Neue" charset="0"/>
                  <a:cs typeface="Bebas Neue" charset="0"/>
                </a:rPr>
                <a:t>6</a:t>
              </a:r>
            </a:p>
          </p:txBody>
        </p:sp>
        <p:sp>
          <p:nvSpPr>
            <p:cNvPr id="23" name="Rectángulo 22">
              <a:extLst>
                <a:ext uri="{FF2B5EF4-FFF2-40B4-BE49-F238E27FC236}">
                  <a16:creationId xmlns:a16="http://schemas.microsoft.com/office/drawing/2014/main" xmlns="" id="{23C16625-6C21-4D37-BDAB-BF987FA916C6}"/>
                </a:ext>
              </a:extLst>
            </p:cNvPr>
            <p:cNvSpPr/>
            <p:nvPr/>
          </p:nvSpPr>
          <p:spPr>
            <a:xfrm>
              <a:off x="9404083" y="3336963"/>
              <a:ext cx="3686625" cy="658756"/>
            </a:xfrm>
            <a:prstGeom prst="rect">
              <a:avLst/>
            </a:prstGeom>
          </p:spPr>
          <p:txBody>
            <a:bodyPr wrap="square">
              <a:spAutoFit/>
            </a:bodyPr>
            <a:lstStyle/>
            <a:p>
              <a:pPr algn="just"/>
              <a:r>
                <a:rPr lang="es-CO" sz="3600" dirty="0">
                  <a:solidFill>
                    <a:srgbClr val="3598DB"/>
                  </a:solidFill>
                  <a:latin typeface="Impact" panose="020B0806030902050204" pitchFamily="34" charset="0"/>
                  <a:ea typeface="Bebas Neue" charset="0"/>
                  <a:cs typeface="Bebas Neue" charset="0"/>
                </a:rPr>
                <a:t>EMPRENDIMIENTOS</a:t>
              </a:r>
            </a:p>
          </p:txBody>
        </p:sp>
        <p:sp>
          <p:nvSpPr>
            <p:cNvPr id="24" name="Rectángulo 23">
              <a:extLst>
                <a:ext uri="{FF2B5EF4-FFF2-40B4-BE49-F238E27FC236}">
                  <a16:creationId xmlns:a16="http://schemas.microsoft.com/office/drawing/2014/main" xmlns="" id="{EC449853-DFBF-4CB7-8290-9F09FBFEBED5}"/>
                </a:ext>
              </a:extLst>
            </p:cNvPr>
            <p:cNvSpPr/>
            <p:nvPr/>
          </p:nvSpPr>
          <p:spPr>
            <a:xfrm>
              <a:off x="9429261" y="3901889"/>
              <a:ext cx="2300609" cy="658756"/>
            </a:xfrm>
            <a:prstGeom prst="rect">
              <a:avLst/>
            </a:prstGeom>
          </p:spPr>
          <p:txBody>
            <a:bodyPr wrap="square">
              <a:spAutoFit/>
            </a:bodyPr>
            <a:lstStyle/>
            <a:p>
              <a:pPr algn="just"/>
              <a:r>
                <a:rPr lang="es-CO" sz="3600" dirty="0">
                  <a:solidFill>
                    <a:srgbClr val="3598DB"/>
                  </a:solidFill>
                  <a:latin typeface="Impact" panose="020B0806030902050204" pitchFamily="34" charset="0"/>
                  <a:ea typeface="Bebas Neue" charset="0"/>
                  <a:cs typeface="Bebas Neue" charset="0"/>
                </a:rPr>
                <a:t>FAMILIARES</a:t>
              </a:r>
            </a:p>
          </p:txBody>
        </p:sp>
      </p:grpSp>
      <p:grpSp>
        <p:nvGrpSpPr>
          <p:cNvPr id="25" name="Agrupar 21">
            <a:extLst>
              <a:ext uri="{FF2B5EF4-FFF2-40B4-BE49-F238E27FC236}">
                <a16:creationId xmlns:a16="http://schemas.microsoft.com/office/drawing/2014/main" xmlns="" id="{31A89EFE-8965-4CD6-9FF1-6FA98A8964E0}"/>
              </a:ext>
            </a:extLst>
          </p:cNvPr>
          <p:cNvGrpSpPr/>
          <p:nvPr/>
        </p:nvGrpSpPr>
        <p:grpSpPr>
          <a:xfrm>
            <a:off x="4723830" y="6939440"/>
            <a:ext cx="4400795" cy="2147524"/>
            <a:chOff x="8477440" y="785603"/>
            <a:chExt cx="3804921" cy="2188806"/>
          </a:xfrm>
        </p:grpSpPr>
        <p:sp>
          <p:nvSpPr>
            <p:cNvPr id="26" name="Rectángulo 25">
              <a:extLst>
                <a:ext uri="{FF2B5EF4-FFF2-40B4-BE49-F238E27FC236}">
                  <a16:creationId xmlns:a16="http://schemas.microsoft.com/office/drawing/2014/main" xmlns="" id="{14060296-2B6C-43F6-9CC3-E41C08218AFD}"/>
                </a:ext>
              </a:extLst>
            </p:cNvPr>
            <p:cNvSpPr/>
            <p:nvPr/>
          </p:nvSpPr>
          <p:spPr>
            <a:xfrm>
              <a:off x="9148724" y="1465204"/>
              <a:ext cx="3133637" cy="658755"/>
            </a:xfrm>
            <a:prstGeom prst="rect">
              <a:avLst/>
            </a:prstGeom>
          </p:spPr>
          <p:txBody>
            <a:bodyPr wrap="square">
              <a:spAutoFit/>
            </a:bodyPr>
            <a:lstStyle/>
            <a:p>
              <a:pPr algn="l"/>
              <a:r>
                <a:rPr lang="es-CO" sz="3600" dirty="0">
                  <a:solidFill>
                    <a:srgbClr val="E7C675"/>
                  </a:solidFill>
                  <a:latin typeface="Impact" panose="020B0806030902050204" pitchFamily="34" charset="0"/>
                  <a:ea typeface="Bebas Neue" charset="0"/>
                  <a:cs typeface="Bebas Neue" charset="0"/>
                </a:rPr>
                <a:t>IMPACTADOS </a:t>
              </a:r>
            </a:p>
          </p:txBody>
        </p:sp>
        <p:sp>
          <p:nvSpPr>
            <p:cNvPr id="27" name="Rectángulo 26">
              <a:extLst>
                <a:ext uri="{FF2B5EF4-FFF2-40B4-BE49-F238E27FC236}">
                  <a16:creationId xmlns:a16="http://schemas.microsoft.com/office/drawing/2014/main" xmlns="" id="{5A6A1799-A99F-415B-AE6B-38759BCC8B8C}"/>
                </a:ext>
              </a:extLst>
            </p:cNvPr>
            <p:cNvSpPr/>
            <p:nvPr/>
          </p:nvSpPr>
          <p:spPr>
            <a:xfrm>
              <a:off x="8852576" y="2352859"/>
              <a:ext cx="3349211" cy="407802"/>
            </a:xfrm>
            <a:prstGeom prst="rect">
              <a:avLst/>
            </a:prstGeom>
          </p:spPr>
          <p:txBody>
            <a:bodyPr wrap="square">
              <a:spAutoFit/>
            </a:bodyPr>
            <a:lstStyle/>
            <a:p>
              <a:pPr algn="l"/>
              <a:r>
                <a:rPr lang="es-CO" sz="2000" dirty="0">
                  <a:solidFill>
                    <a:srgbClr val="E7C675"/>
                  </a:solidFill>
                  <a:latin typeface="Impact" panose="020B0806030902050204" pitchFamily="34" charset="0"/>
                  <a:ea typeface="Bebas Neue" charset="0"/>
                  <a:cs typeface="Bebas Neue" charset="0"/>
                </a:rPr>
                <a:t>Bogotá, Medellín, Cali, Barranquilla,</a:t>
              </a:r>
              <a:endParaRPr lang="es-CO" sz="800" dirty="0">
                <a:solidFill>
                  <a:srgbClr val="E7C675"/>
                </a:solidFill>
                <a:latin typeface="Impact" panose="020B0806030902050204" pitchFamily="34" charset="0"/>
                <a:ea typeface="Bebas Neue" charset="0"/>
                <a:cs typeface="Bebas Neue" charset="0"/>
              </a:endParaRPr>
            </a:p>
          </p:txBody>
        </p:sp>
        <p:sp>
          <p:nvSpPr>
            <p:cNvPr id="28" name="Rectángulo 27">
              <a:extLst>
                <a:ext uri="{FF2B5EF4-FFF2-40B4-BE49-F238E27FC236}">
                  <a16:creationId xmlns:a16="http://schemas.microsoft.com/office/drawing/2014/main" xmlns="" id="{099180E9-3DA9-4C83-9D03-4F335CDF7004}"/>
                </a:ext>
              </a:extLst>
            </p:cNvPr>
            <p:cNvSpPr/>
            <p:nvPr/>
          </p:nvSpPr>
          <p:spPr>
            <a:xfrm>
              <a:off x="8477440" y="785603"/>
              <a:ext cx="425964" cy="1286143"/>
            </a:xfrm>
            <a:prstGeom prst="rect">
              <a:avLst/>
            </a:prstGeom>
          </p:spPr>
          <p:txBody>
            <a:bodyPr wrap="square">
              <a:spAutoFit/>
            </a:bodyPr>
            <a:lstStyle/>
            <a:p>
              <a:pPr algn="just"/>
              <a:r>
                <a:rPr lang="es-CO" sz="7600" dirty="0">
                  <a:solidFill>
                    <a:srgbClr val="E7C675"/>
                  </a:solidFill>
                  <a:latin typeface="Impact" panose="020B0806030902050204" pitchFamily="34" charset="0"/>
                  <a:ea typeface="Bebas Neue" charset="0"/>
                  <a:cs typeface="Bebas Neue" charset="0"/>
                </a:rPr>
                <a:t>6</a:t>
              </a:r>
            </a:p>
          </p:txBody>
        </p:sp>
        <p:sp>
          <p:nvSpPr>
            <p:cNvPr id="29" name="Rectángulo 28">
              <a:extLst>
                <a:ext uri="{FF2B5EF4-FFF2-40B4-BE49-F238E27FC236}">
                  <a16:creationId xmlns:a16="http://schemas.microsoft.com/office/drawing/2014/main" xmlns="" id="{54BEFA1F-F36F-4FE7-BB09-60B87EACF729}"/>
                </a:ext>
              </a:extLst>
            </p:cNvPr>
            <p:cNvSpPr/>
            <p:nvPr/>
          </p:nvSpPr>
          <p:spPr>
            <a:xfrm>
              <a:off x="9157693" y="924591"/>
              <a:ext cx="2971376" cy="658755"/>
            </a:xfrm>
            <a:prstGeom prst="rect">
              <a:avLst/>
            </a:prstGeom>
          </p:spPr>
          <p:txBody>
            <a:bodyPr wrap="square">
              <a:spAutoFit/>
            </a:bodyPr>
            <a:lstStyle/>
            <a:p>
              <a:pPr algn="l"/>
              <a:r>
                <a:rPr lang="es-CO" sz="3600" dirty="0">
                  <a:solidFill>
                    <a:srgbClr val="E7C675"/>
                  </a:solidFill>
                  <a:latin typeface="Impact" panose="020B0806030902050204" pitchFamily="34" charset="0"/>
                  <a:ea typeface="Bebas Neue" charset="0"/>
                  <a:cs typeface="Bebas Neue" charset="0"/>
                </a:rPr>
                <a:t>ECOSISTEMAS </a:t>
              </a:r>
            </a:p>
          </p:txBody>
        </p:sp>
        <p:sp>
          <p:nvSpPr>
            <p:cNvPr id="30" name="Rectángulo 29">
              <a:extLst>
                <a:ext uri="{FF2B5EF4-FFF2-40B4-BE49-F238E27FC236}">
                  <a16:creationId xmlns:a16="http://schemas.microsoft.com/office/drawing/2014/main" xmlns="" id="{A3EE4272-9209-4EAC-BAC2-390A429CA896}"/>
                </a:ext>
              </a:extLst>
            </p:cNvPr>
            <p:cNvSpPr/>
            <p:nvPr/>
          </p:nvSpPr>
          <p:spPr>
            <a:xfrm>
              <a:off x="8838001" y="2566607"/>
              <a:ext cx="2513453" cy="407802"/>
            </a:xfrm>
            <a:prstGeom prst="rect">
              <a:avLst/>
            </a:prstGeom>
          </p:spPr>
          <p:txBody>
            <a:bodyPr wrap="square">
              <a:spAutoFit/>
            </a:bodyPr>
            <a:lstStyle/>
            <a:p>
              <a:pPr algn="l"/>
              <a:r>
                <a:rPr lang="es-CO" sz="2000" dirty="0">
                  <a:solidFill>
                    <a:srgbClr val="E7C675"/>
                  </a:solidFill>
                  <a:latin typeface="Impact" panose="020B0806030902050204" pitchFamily="34" charset="0"/>
                  <a:ea typeface="Bebas Neue" charset="0"/>
                  <a:cs typeface="Bebas Neue" charset="0"/>
                </a:rPr>
                <a:t>Bucaramanga Y Manizales</a:t>
              </a:r>
              <a:endParaRPr lang="es-CO" sz="800" dirty="0">
                <a:solidFill>
                  <a:srgbClr val="E7C675"/>
                </a:solidFill>
                <a:latin typeface="Impact" panose="020B0806030902050204" pitchFamily="34" charset="0"/>
                <a:ea typeface="Bebas Neue" charset="0"/>
                <a:cs typeface="Bebas Neue" charset="0"/>
              </a:endParaRPr>
            </a:p>
          </p:txBody>
        </p:sp>
      </p:grpSp>
      <p:grpSp>
        <p:nvGrpSpPr>
          <p:cNvPr id="32" name="Agrupar 36">
            <a:extLst>
              <a:ext uri="{FF2B5EF4-FFF2-40B4-BE49-F238E27FC236}">
                <a16:creationId xmlns:a16="http://schemas.microsoft.com/office/drawing/2014/main" xmlns="" id="{52A25AAA-FDC9-434E-AA80-556BEDC45B21}"/>
              </a:ext>
            </a:extLst>
          </p:cNvPr>
          <p:cNvGrpSpPr/>
          <p:nvPr/>
        </p:nvGrpSpPr>
        <p:grpSpPr>
          <a:xfrm>
            <a:off x="15138631" y="10621737"/>
            <a:ext cx="3707704" cy="2008672"/>
            <a:chOff x="98076" y="4374326"/>
            <a:chExt cx="3205674" cy="2047286"/>
          </a:xfrm>
        </p:grpSpPr>
        <p:sp>
          <p:nvSpPr>
            <p:cNvPr id="33" name="Rectángulo 32">
              <a:extLst>
                <a:ext uri="{FF2B5EF4-FFF2-40B4-BE49-F238E27FC236}">
                  <a16:creationId xmlns:a16="http://schemas.microsoft.com/office/drawing/2014/main" xmlns="" id="{74E31F44-01C3-41FF-967C-28BB871C712F}"/>
                </a:ext>
              </a:extLst>
            </p:cNvPr>
            <p:cNvSpPr/>
            <p:nvPr/>
          </p:nvSpPr>
          <p:spPr>
            <a:xfrm>
              <a:off x="102816" y="4374326"/>
              <a:ext cx="3196156" cy="533278"/>
            </a:xfrm>
            <a:prstGeom prst="rect">
              <a:avLst/>
            </a:prstGeom>
          </p:spPr>
          <p:txBody>
            <a:bodyPr wrap="square">
              <a:spAutoFit/>
            </a:bodyPr>
            <a:lstStyle/>
            <a:p>
              <a:r>
                <a:rPr lang="es-CO" sz="2800" dirty="0">
                  <a:solidFill>
                    <a:srgbClr val="633C9E"/>
                  </a:solidFill>
                  <a:latin typeface="+mj-lt"/>
                  <a:ea typeface="Bebas Neue" charset="0"/>
                  <a:cs typeface="Bebas Neue" charset="0"/>
                </a:rPr>
                <a:t>18 Bogotá </a:t>
              </a:r>
            </a:p>
          </p:txBody>
        </p:sp>
        <p:sp>
          <p:nvSpPr>
            <p:cNvPr id="34" name="Rectángulo 33">
              <a:extLst>
                <a:ext uri="{FF2B5EF4-FFF2-40B4-BE49-F238E27FC236}">
                  <a16:creationId xmlns:a16="http://schemas.microsoft.com/office/drawing/2014/main" xmlns="" id="{67105189-B615-401E-9322-341B22FC150E}"/>
                </a:ext>
              </a:extLst>
            </p:cNvPr>
            <p:cNvSpPr/>
            <p:nvPr/>
          </p:nvSpPr>
          <p:spPr>
            <a:xfrm>
              <a:off x="105681" y="4756500"/>
              <a:ext cx="3196156" cy="533278"/>
            </a:xfrm>
            <a:prstGeom prst="rect">
              <a:avLst/>
            </a:prstGeom>
          </p:spPr>
          <p:txBody>
            <a:bodyPr wrap="square">
              <a:spAutoFit/>
            </a:bodyPr>
            <a:lstStyle/>
            <a:p>
              <a:r>
                <a:rPr lang="es-CO" sz="2800" dirty="0">
                  <a:solidFill>
                    <a:srgbClr val="633C9E"/>
                  </a:solidFill>
                  <a:latin typeface="+mj-lt"/>
                  <a:ea typeface="Bebas Neue" charset="0"/>
                  <a:cs typeface="Bebas Neue" charset="0"/>
                </a:rPr>
                <a:t>  9 Manizales</a:t>
              </a:r>
            </a:p>
          </p:txBody>
        </p:sp>
        <p:sp>
          <p:nvSpPr>
            <p:cNvPr id="38" name="Rectángulo 37">
              <a:extLst>
                <a:ext uri="{FF2B5EF4-FFF2-40B4-BE49-F238E27FC236}">
                  <a16:creationId xmlns:a16="http://schemas.microsoft.com/office/drawing/2014/main" xmlns="" id="{5B670EFD-CB40-4D11-93A2-9EE1D3BF6279}"/>
                </a:ext>
              </a:extLst>
            </p:cNvPr>
            <p:cNvSpPr/>
            <p:nvPr/>
          </p:nvSpPr>
          <p:spPr>
            <a:xfrm>
              <a:off x="107594" y="5127907"/>
              <a:ext cx="3196156" cy="533278"/>
            </a:xfrm>
            <a:prstGeom prst="rect">
              <a:avLst/>
            </a:prstGeom>
          </p:spPr>
          <p:txBody>
            <a:bodyPr wrap="square">
              <a:spAutoFit/>
            </a:bodyPr>
            <a:lstStyle/>
            <a:p>
              <a:r>
                <a:rPr lang="es-CO" sz="2800" dirty="0">
                  <a:solidFill>
                    <a:srgbClr val="633C9E"/>
                  </a:solidFill>
                  <a:latin typeface="+mj-lt"/>
                  <a:ea typeface="Bebas Neue" charset="0"/>
                  <a:cs typeface="Bebas Neue" charset="0"/>
                </a:rPr>
                <a:t>  7 Medellín</a:t>
              </a:r>
            </a:p>
          </p:txBody>
        </p:sp>
        <p:sp>
          <p:nvSpPr>
            <p:cNvPr id="41" name="Rectángulo 40">
              <a:extLst>
                <a:ext uri="{FF2B5EF4-FFF2-40B4-BE49-F238E27FC236}">
                  <a16:creationId xmlns:a16="http://schemas.microsoft.com/office/drawing/2014/main" xmlns="" id="{18495C67-F4FE-412E-8C9F-44B969065114}"/>
                </a:ext>
              </a:extLst>
            </p:cNvPr>
            <p:cNvSpPr/>
            <p:nvPr/>
          </p:nvSpPr>
          <p:spPr>
            <a:xfrm>
              <a:off x="98076" y="5514951"/>
              <a:ext cx="3196156" cy="533278"/>
            </a:xfrm>
            <a:prstGeom prst="rect">
              <a:avLst/>
            </a:prstGeom>
          </p:spPr>
          <p:txBody>
            <a:bodyPr wrap="square">
              <a:spAutoFit/>
            </a:bodyPr>
            <a:lstStyle/>
            <a:p>
              <a:r>
                <a:rPr lang="es-CO" sz="2800" dirty="0">
                  <a:solidFill>
                    <a:srgbClr val="633C9E"/>
                  </a:solidFill>
                  <a:latin typeface="+mj-lt"/>
                  <a:ea typeface="Bebas Neue" charset="0"/>
                  <a:cs typeface="Bebas Neue" charset="0"/>
                </a:rPr>
                <a:t>  6 Cali</a:t>
              </a:r>
            </a:p>
          </p:txBody>
        </p:sp>
        <p:sp>
          <p:nvSpPr>
            <p:cNvPr id="42" name="Rectángulo 41">
              <a:extLst>
                <a:ext uri="{FF2B5EF4-FFF2-40B4-BE49-F238E27FC236}">
                  <a16:creationId xmlns:a16="http://schemas.microsoft.com/office/drawing/2014/main" xmlns="" id="{0969F89B-0FDC-47A7-8466-A426B16B3973}"/>
                </a:ext>
              </a:extLst>
            </p:cNvPr>
            <p:cNvSpPr/>
            <p:nvPr/>
          </p:nvSpPr>
          <p:spPr>
            <a:xfrm>
              <a:off x="237029" y="5888334"/>
              <a:ext cx="3041775" cy="533278"/>
            </a:xfrm>
            <a:prstGeom prst="rect">
              <a:avLst/>
            </a:prstGeom>
          </p:spPr>
          <p:txBody>
            <a:bodyPr wrap="square">
              <a:spAutoFit/>
            </a:bodyPr>
            <a:lstStyle/>
            <a:p>
              <a:r>
                <a:rPr lang="es-CO" sz="2800" dirty="0">
                  <a:solidFill>
                    <a:srgbClr val="633C9E"/>
                  </a:solidFill>
                  <a:latin typeface="+mj-lt"/>
                  <a:ea typeface="Bebas Neue" charset="0"/>
                  <a:cs typeface="Bebas Neue" charset="0"/>
                </a:rPr>
                <a:t>6 Bucaramanga</a:t>
              </a:r>
            </a:p>
          </p:txBody>
        </p:sp>
      </p:grpSp>
      <p:grpSp>
        <p:nvGrpSpPr>
          <p:cNvPr id="6" name="Grupo 5">
            <a:extLst>
              <a:ext uri="{FF2B5EF4-FFF2-40B4-BE49-F238E27FC236}">
                <a16:creationId xmlns:a16="http://schemas.microsoft.com/office/drawing/2014/main" xmlns="" id="{B74FEDF1-D3F6-4B4D-B904-65730D529500}"/>
              </a:ext>
            </a:extLst>
          </p:cNvPr>
          <p:cNvGrpSpPr/>
          <p:nvPr/>
        </p:nvGrpSpPr>
        <p:grpSpPr>
          <a:xfrm>
            <a:off x="20305052" y="7001015"/>
            <a:ext cx="2016897" cy="2016897"/>
            <a:chOff x="19224158" y="2004514"/>
            <a:chExt cx="2016897" cy="2016897"/>
          </a:xfrm>
          <a:solidFill>
            <a:srgbClr val="3598DB"/>
          </a:solidFill>
        </p:grpSpPr>
        <p:sp>
          <p:nvSpPr>
            <p:cNvPr id="91" name="Elipse 90">
              <a:extLst>
                <a:ext uri="{FF2B5EF4-FFF2-40B4-BE49-F238E27FC236}">
                  <a16:creationId xmlns:a16="http://schemas.microsoft.com/office/drawing/2014/main" xmlns="" id="{65664D3E-8D18-4BDE-B8BA-12FD69A83DB7}"/>
                </a:ext>
              </a:extLst>
            </p:cNvPr>
            <p:cNvSpPr/>
            <p:nvPr/>
          </p:nvSpPr>
          <p:spPr>
            <a:xfrm>
              <a:off x="19224158" y="2004514"/>
              <a:ext cx="2016897" cy="201689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800" dirty="0">
                <a:solidFill>
                  <a:srgbClr val="3598DB"/>
                </a:solidFill>
              </a:endParaRPr>
            </a:p>
          </p:txBody>
        </p:sp>
        <p:pic>
          <p:nvPicPr>
            <p:cNvPr id="43" name="Imagen 42">
              <a:extLst>
                <a:ext uri="{FF2B5EF4-FFF2-40B4-BE49-F238E27FC236}">
                  <a16:creationId xmlns:a16="http://schemas.microsoft.com/office/drawing/2014/main" xmlns="" id="{92F3D8AF-D459-4F73-9FAC-EDFDA8F0A297}"/>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colorTemperature colorTemp="1500"/>
                      </a14:imgEffect>
                      <a14:imgEffect>
                        <a14:saturation sat="0"/>
                      </a14:imgEffect>
                    </a14:imgLayer>
                  </a14:imgProps>
                </a:ext>
                <a:ext uri="{28A0092B-C50C-407E-A947-70E740481C1C}">
                  <a14:useLocalDpi xmlns:a14="http://schemas.microsoft.com/office/drawing/2010/main" val="0"/>
                </a:ext>
              </a:extLst>
            </a:blip>
            <a:srcRect l="19489" t="16166" r="20163" b="10689"/>
            <a:stretch/>
          </p:blipFill>
          <p:spPr>
            <a:xfrm>
              <a:off x="19629604" y="2320947"/>
              <a:ext cx="1206003" cy="1303613"/>
            </a:xfrm>
            <a:prstGeom prst="rect">
              <a:avLst/>
            </a:prstGeom>
            <a:grpFill/>
          </p:spPr>
        </p:pic>
      </p:grpSp>
      <p:pic>
        <p:nvPicPr>
          <p:cNvPr id="47" name="Imagen 46">
            <a:extLst>
              <a:ext uri="{FF2B5EF4-FFF2-40B4-BE49-F238E27FC236}">
                <a16:creationId xmlns:a16="http://schemas.microsoft.com/office/drawing/2014/main" xmlns="" id="{1F1BEC03-E21D-4422-A5F6-A797B87D77A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3519" y="7559423"/>
            <a:ext cx="443029" cy="528501"/>
          </a:xfrm>
          <a:prstGeom prst="rect">
            <a:avLst/>
          </a:prstGeom>
        </p:spPr>
      </p:pic>
      <p:pic>
        <p:nvPicPr>
          <p:cNvPr id="48" name="Imagen 47">
            <a:extLst>
              <a:ext uri="{FF2B5EF4-FFF2-40B4-BE49-F238E27FC236}">
                <a16:creationId xmlns:a16="http://schemas.microsoft.com/office/drawing/2014/main" xmlns="" id="{F9CDF8D0-E12A-49CD-B553-5B5E9D1E0015}"/>
              </a:ext>
            </a:extLst>
          </p:cNvPr>
          <p:cNvPicPr>
            <a:picLocks noChangeAspect="1"/>
          </p:cNvPicPr>
          <p:nvPr/>
        </p:nvPicPr>
        <p:blipFill rotWithShape="1">
          <a:blip r:embed="rId8">
            <a:extLst>
              <a:ext uri="{28A0092B-C50C-407E-A947-70E740481C1C}">
                <a14:useLocalDpi xmlns:a14="http://schemas.microsoft.com/office/drawing/2010/main" val="0"/>
              </a:ext>
            </a:extLst>
          </a:blip>
          <a:srcRect l="6338" t="7554" r="2071" b="10406"/>
          <a:stretch/>
        </p:blipFill>
        <p:spPr>
          <a:xfrm>
            <a:off x="9285173" y="3628363"/>
            <a:ext cx="6451731" cy="5778925"/>
          </a:xfrm>
          <a:prstGeom prst="rect">
            <a:avLst/>
          </a:prstGeom>
        </p:spPr>
      </p:pic>
      <p:sp>
        <p:nvSpPr>
          <p:cNvPr id="80" name="Rectángulo 79">
            <a:extLst>
              <a:ext uri="{FF2B5EF4-FFF2-40B4-BE49-F238E27FC236}">
                <a16:creationId xmlns:a16="http://schemas.microsoft.com/office/drawing/2014/main" xmlns="" id="{5E49F1AA-7245-439C-A939-8A5DBF48C3F6}"/>
              </a:ext>
            </a:extLst>
          </p:cNvPr>
          <p:cNvSpPr/>
          <p:nvPr/>
        </p:nvSpPr>
        <p:spPr>
          <a:xfrm>
            <a:off x="8047934" y="9719855"/>
            <a:ext cx="3647126" cy="1200329"/>
          </a:xfrm>
          <a:prstGeom prst="rect">
            <a:avLst/>
          </a:prstGeom>
        </p:spPr>
        <p:txBody>
          <a:bodyPr wrap="square">
            <a:spAutoFit/>
          </a:bodyPr>
          <a:lstStyle/>
          <a:p>
            <a:r>
              <a:rPr lang="es-CO" sz="3600" dirty="0">
                <a:solidFill>
                  <a:srgbClr val="A37CCB"/>
                </a:solidFill>
                <a:latin typeface="Impact" panose="020B0806030902050204" pitchFamily="34" charset="0"/>
                <a:ea typeface="Bebas Neue" charset="0"/>
                <a:cs typeface="Bebas Neue" charset="0"/>
              </a:rPr>
              <a:t>FINALIZARON ETAPA DE NIVELACION</a:t>
            </a:r>
            <a:endParaRPr lang="es-CO" sz="1100" dirty="0">
              <a:solidFill>
                <a:srgbClr val="A37CCB"/>
              </a:solidFill>
              <a:latin typeface="Impact" panose="020B0806030902050204" pitchFamily="34" charset="0"/>
              <a:ea typeface="Bebas Neue" charset="0"/>
              <a:cs typeface="Bebas Neue" charset="0"/>
            </a:endParaRPr>
          </a:p>
        </p:txBody>
      </p:sp>
      <p:sp>
        <p:nvSpPr>
          <p:cNvPr id="81" name="Rectángulo 80">
            <a:extLst>
              <a:ext uri="{FF2B5EF4-FFF2-40B4-BE49-F238E27FC236}">
                <a16:creationId xmlns:a16="http://schemas.microsoft.com/office/drawing/2014/main" xmlns="" id="{5A30F996-1564-4576-A6FD-D707E502B4A6}"/>
              </a:ext>
            </a:extLst>
          </p:cNvPr>
          <p:cNvSpPr/>
          <p:nvPr/>
        </p:nvSpPr>
        <p:spPr>
          <a:xfrm>
            <a:off x="6559008" y="9643336"/>
            <a:ext cx="1747448" cy="1261884"/>
          </a:xfrm>
          <a:prstGeom prst="rect">
            <a:avLst/>
          </a:prstGeom>
        </p:spPr>
        <p:txBody>
          <a:bodyPr wrap="square">
            <a:spAutoFit/>
          </a:bodyPr>
          <a:lstStyle/>
          <a:p>
            <a:pPr algn="just"/>
            <a:r>
              <a:rPr lang="es-CO" sz="7600" dirty="0">
                <a:solidFill>
                  <a:srgbClr val="A37CCB"/>
                </a:solidFill>
                <a:latin typeface="Impact" panose="020B0806030902050204" pitchFamily="34" charset="0"/>
                <a:ea typeface="Bebas Neue" charset="0"/>
                <a:cs typeface="Bebas Neue" charset="0"/>
              </a:rPr>
              <a:t>105</a:t>
            </a:r>
          </a:p>
        </p:txBody>
      </p:sp>
      <p:sp>
        <p:nvSpPr>
          <p:cNvPr id="82" name="Rectángulo 81">
            <a:extLst>
              <a:ext uri="{FF2B5EF4-FFF2-40B4-BE49-F238E27FC236}">
                <a16:creationId xmlns:a16="http://schemas.microsoft.com/office/drawing/2014/main" xmlns="" id="{59112455-292C-4CB6-8D20-B341409A3E3E}"/>
              </a:ext>
            </a:extLst>
          </p:cNvPr>
          <p:cNvSpPr/>
          <p:nvPr/>
        </p:nvSpPr>
        <p:spPr>
          <a:xfrm>
            <a:off x="8083276" y="10996703"/>
            <a:ext cx="3993370" cy="1200329"/>
          </a:xfrm>
          <a:prstGeom prst="rect">
            <a:avLst/>
          </a:prstGeom>
        </p:spPr>
        <p:txBody>
          <a:bodyPr wrap="square">
            <a:spAutoFit/>
          </a:bodyPr>
          <a:lstStyle/>
          <a:p>
            <a:r>
              <a:rPr lang="es-CO" sz="3600" dirty="0">
                <a:solidFill>
                  <a:srgbClr val="A37CCB"/>
                </a:solidFill>
                <a:latin typeface="Impact" panose="020B0806030902050204" pitchFamily="34" charset="0"/>
                <a:ea typeface="Bebas Neue" charset="0"/>
                <a:cs typeface="Bebas Neue" charset="0"/>
              </a:rPr>
              <a:t>FINALIZARON ETAPA DE POTENCIACION</a:t>
            </a:r>
            <a:endParaRPr lang="es-CO" sz="1100" dirty="0">
              <a:solidFill>
                <a:srgbClr val="A37CCB"/>
              </a:solidFill>
              <a:latin typeface="Impact" panose="020B0806030902050204" pitchFamily="34" charset="0"/>
              <a:ea typeface="Bebas Neue" charset="0"/>
              <a:cs typeface="Bebas Neue" charset="0"/>
            </a:endParaRPr>
          </a:p>
        </p:txBody>
      </p:sp>
      <p:sp>
        <p:nvSpPr>
          <p:cNvPr id="83" name="Rectángulo 82">
            <a:extLst>
              <a:ext uri="{FF2B5EF4-FFF2-40B4-BE49-F238E27FC236}">
                <a16:creationId xmlns:a16="http://schemas.microsoft.com/office/drawing/2014/main" xmlns="" id="{FF9583C9-ADFF-4278-B356-8C010CF1BE51}"/>
              </a:ext>
            </a:extLst>
          </p:cNvPr>
          <p:cNvSpPr/>
          <p:nvPr/>
        </p:nvSpPr>
        <p:spPr>
          <a:xfrm>
            <a:off x="6818261" y="10920184"/>
            <a:ext cx="1629762" cy="1261884"/>
          </a:xfrm>
          <a:prstGeom prst="rect">
            <a:avLst/>
          </a:prstGeom>
        </p:spPr>
        <p:txBody>
          <a:bodyPr wrap="square">
            <a:spAutoFit/>
          </a:bodyPr>
          <a:lstStyle/>
          <a:p>
            <a:pPr algn="just"/>
            <a:r>
              <a:rPr lang="es-CO" sz="7600" dirty="0">
                <a:solidFill>
                  <a:srgbClr val="A37CCB"/>
                </a:solidFill>
                <a:latin typeface="Impact" panose="020B0806030902050204" pitchFamily="34" charset="0"/>
                <a:ea typeface="Bebas Neue" charset="0"/>
                <a:cs typeface="Bebas Neue" charset="0"/>
              </a:rPr>
              <a:t>54</a:t>
            </a:r>
          </a:p>
        </p:txBody>
      </p:sp>
      <p:sp>
        <p:nvSpPr>
          <p:cNvPr id="84" name="Rectángulo 83">
            <a:extLst>
              <a:ext uri="{FF2B5EF4-FFF2-40B4-BE49-F238E27FC236}">
                <a16:creationId xmlns:a16="http://schemas.microsoft.com/office/drawing/2014/main" xmlns="" id="{D8DADED3-E8E7-4162-8EF1-7751A7A8162B}"/>
              </a:ext>
            </a:extLst>
          </p:cNvPr>
          <p:cNvSpPr/>
          <p:nvPr/>
        </p:nvSpPr>
        <p:spPr>
          <a:xfrm>
            <a:off x="15291922" y="9544519"/>
            <a:ext cx="3565843" cy="1200329"/>
          </a:xfrm>
          <a:prstGeom prst="rect">
            <a:avLst/>
          </a:prstGeom>
        </p:spPr>
        <p:txBody>
          <a:bodyPr wrap="square">
            <a:spAutoFit/>
          </a:bodyPr>
          <a:lstStyle/>
          <a:p>
            <a:r>
              <a:rPr lang="es-CO" sz="3600" dirty="0">
                <a:solidFill>
                  <a:srgbClr val="633C9E"/>
                </a:solidFill>
                <a:latin typeface="Impact" panose="020B0806030902050204" pitchFamily="34" charset="0"/>
                <a:ea typeface="Bebas Neue" charset="0"/>
                <a:cs typeface="Bebas Neue" charset="0"/>
              </a:rPr>
              <a:t>PRODUCTOS CON DATOS</a:t>
            </a:r>
            <a:endParaRPr lang="es-CO" sz="1100" dirty="0">
              <a:solidFill>
                <a:srgbClr val="633C9E"/>
              </a:solidFill>
              <a:latin typeface="Impact" panose="020B0806030902050204" pitchFamily="34" charset="0"/>
              <a:ea typeface="Bebas Neue" charset="0"/>
              <a:cs typeface="Bebas Neue" charset="0"/>
            </a:endParaRPr>
          </a:p>
        </p:txBody>
      </p:sp>
      <p:sp>
        <p:nvSpPr>
          <p:cNvPr id="85" name="Rectángulo 84">
            <a:extLst>
              <a:ext uri="{FF2B5EF4-FFF2-40B4-BE49-F238E27FC236}">
                <a16:creationId xmlns:a16="http://schemas.microsoft.com/office/drawing/2014/main" xmlns="" id="{3FD3DAE2-7C2B-4A00-86BA-4D4118F038D7}"/>
              </a:ext>
            </a:extLst>
          </p:cNvPr>
          <p:cNvSpPr/>
          <p:nvPr/>
        </p:nvSpPr>
        <p:spPr>
          <a:xfrm>
            <a:off x="14061517" y="9564749"/>
            <a:ext cx="1629762" cy="1261884"/>
          </a:xfrm>
          <a:prstGeom prst="rect">
            <a:avLst/>
          </a:prstGeom>
        </p:spPr>
        <p:txBody>
          <a:bodyPr wrap="square">
            <a:spAutoFit/>
          </a:bodyPr>
          <a:lstStyle/>
          <a:p>
            <a:pPr algn="just"/>
            <a:r>
              <a:rPr lang="es-CO" sz="7600" dirty="0">
                <a:solidFill>
                  <a:srgbClr val="633C9E"/>
                </a:solidFill>
                <a:latin typeface="Impact" panose="020B0806030902050204" pitchFamily="34" charset="0"/>
                <a:ea typeface="Bebas Neue" charset="0"/>
                <a:cs typeface="Bebas Neue" charset="0"/>
              </a:rPr>
              <a:t>49</a:t>
            </a:r>
          </a:p>
        </p:txBody>
      </p:sp>
      <p:pic>
        <p:nvPicPr>
          <p:cNvPr id="3" name="Imagen 2">
            <a:extLst>
              <a:ext uri="{FF2B5EF4-FFF2-40B4-BE49-F238E27FC236}">
                <a16:creationId xmlns:a16="http://schemas.microsoft.com/office/drawing/2014/main" xmlns="" id="{D79991D5-727F-4346-97CD-6D26BC4D900B}"/>
              </a:ext>
            </a:extLst>
          </p:cNvPr>
          <p:cNvPicPr>
            <a:picLocks noChangeAspect="1"/>
          </p:cNvPicPr>
          <p:nvPr/>
        </p:nvPicPr>
        <p:blipFill>
          <a:blip r:embed="rId9">
            <a:clrChange>
              <a:clrFrom>
                <a:srgbClr val="FFFFFF"/>
              </a:clrFrom>
              <a:clrTo>
                <a:srgbClr val="FFFFFF">
                  <a:alpha val="0"/>
                </a:srgbClr>
              </a:clrTo>
            </a:clrChange>
            <a:duotone>
              <a:schemeClr val="accent1">
                <a:shade val="45000"/>
                <a:satMod val="135000"/>
              </a:schemeClr>
              <a:prstClr val="white"/>
            </a:duotone>
          </a:blip>
          <a:stretch>
            <a:fillRect/>
          </a:stretch>
        </p:blipFill>
        <p:spPr>
          <a:xfrm>
            <a:off x="4062339" y="9935256"/>
            <a:ext cx="2304488" cy="2304488"/>
          </a:xfrm>
          <a:prstGeom prst="rect">
            <a:avLst/>
          </a:prstGeom>
        </p:spPr>
      </p:pic>
      <p:pic>
        <p:nvPicPr>
          <p:cNvPr id="4" name="Imagen 3">
            <a:extLst>
              <a:ext uri="{FF2B5EF4-FFF2-40B4-BE49-F238E27FC236}">
                <a16:creationId xmlns:a16="http://schemas.microsoft.com/office/drawing/2014/main" xmlns="" id="{6F2B004F-FE9E-4E68-A2EB-FECEF8221EEC}"/>
              </a:ext>
            </a:extLst>
          </p:cNvPr>
          <p:cNvPicPr>
            <a:picLocks noChangeAspect="1"/>
          </p:cNvPicPr>
          <p:nvPr/>
        </p:nvPicPr>
        <p:blipFill>
          <a:blip r:embed="rId10">
            <a:duotone>
              <a:schemeClr val="accent4">
                <a:shade val="45000"/>
                <a:satMod val="135000"/>
              </a:schemeClr>
              <a:prstClr val="white"/>
            </a:duotone>
          </a:blip>
          <a:stretch>
            <a:fillRect/>
          </a:stretch>
        </p:blipFill>
        <p:spPr>
          <a:xfrm>
            <a:off x="2148138" y="6811055"/>
            <a:ext cx="2298391" cy="2304488"/>
          </a:xfrm>
          <a:prstGeom prst="rect">
            <a:avLst/>
          </a:prstGeom>
        </p:spPr>
      </p:pic>
      <p:grpSp>
        <p:nvGrpSpPr>
          <p:cNvPr id="86" name="Agrupar 13">
            <a:extLst>
              <a:ext uri="{FF2B5EF4-FFF2-40B4-BE49-F238E27FC236}">
                <a16:creationId xmlns:a16="http://schemas.microsoft.com/office/drawing/2014/main" xmlns="" id="{C1FB8784-15E0-4081-90CB-34FF8E21AFBC}"/>
              </a:ext>
            </a:extLst>
          </p:cNvPr>
          <p:cNvGrpSpPr/>
          <p:nvPr/>
        </p:nvGrpSpPr>
        <p:grpSpPr>
          <a:xfrm>
            <a:off x="2085229" y="3336425"/>
            <a:ext cx="2302638" cy="2302638"/>
            <a:chOff x="1393521" y="716180"/>
            <a:chExt cx="2302638" cy="2302638"/>
          </a:xfrm>
        </p:grpSpPr>
        <p:grpSp>
          <p:nvGrpSpPr>
            <p:cNvPr id="87" name="Agrupar 1">
              <a:extLst>
                <a:ext uri="{FF2B5EF4-FFF2-40B4-BE49-F238E27FC236}">
                  <a16:creationId xmlns:a16="http://schemas.microsoft.com/office/drawing/2014/main" xmlns="" id="{201FA34E-5CFE-4562-AA3C-1BD7E3CA6720}"/>
                </a:ext>
              </a:extLst>
            </p:cNvPr>
            <p:cNvGrpSpPr/>
            <p:nvPr/>
          </p:nvGrpSpPr>
          <p:grpSpPr>
            <a:xfrm>
              <a:off x="1393521" y="716180"/>
              <a:ext cx="2302638" cy="2302638"/>
              <a:chOff x="942007" y="4258156"/>
              <a:chExt cx="3274968" cy="3274968"/>
            </a:xfrm>
          </p:grpSpPr>
          <p:sp>
            <p:nvSpPr>
              <p:cNvPr id="89" name="Elipse 88">
                <a:extLst>
                  <a:ext uri="{FF2B5EF4-FFF2-40B4-BE49-F238E27FC236}">
                    <a16:creationId xmlns:a16="http://schemas.microsoft.com/office/drawing/2014/main" xmlns="" id="{94AB45E1-0D9F-4D25-A966-DCD15BCAF304}"/>
                  </a:ext>
                </a:extLst>
              </p:cNvPr>
              <p:cNvSpPr/>
              <p:nvPr/>
            </p:nvSpPr>
            <p:spPr>
              <a:xfrm>
                <a:off x="942007" y="4258156"/>
                <a:ext cx="3274968" cy="327496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800"/>
              </a:p>
            </p:txBody>
          </p:sp>
          <p:sp>
            <p:nvSpPr>
              <p:cNvPr id="90" name="Elipse 89">
                <a:extLst>
                  <a:ext uri="{FF2B5EF4-FFF2-40B4-BE49-F238E27FC236}">
                    <a16:creationId xmlns:a16="http://schemas.microsoft.com/office/drawing/2014/main" xmlns="" id="{6987E0E3-9BAC-42F0-857A-C975719F922E}"/>
                  </a:ext>
                </a:extLst>
              </p:cNvPr>
              <p:cNvSpPr/>
              <p:nvPr/>
            </p:nvSpPr>
            <p:spPr>
              <a:xfrm>
                <a:off x="1145205" y="4461356"/>
                <a:ext cx="2868568" cy="2868568"/>
              </a:xfrm>
              <a:prstGeom prst="ellipse">
                <a:avLst/>
              </a:prstGeom>
              <a:solidFill>
                <a:srgbClr val="BEBE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800"/>
              </a:p>
            </p:txBody>
          </p:sp>
        </p:grpSp>
        <p:pic>
          <p:nvPicPr>
            <p:cNvPr id="88" name="Imagen 87">
              <a:extLst>
                <a:ext uri="{FF2B5EF4-FFF2-40B4-BE49-F238E27FC236}">
                  <a16:creationId xmlns:a16="http://schemas.microsoft.com/office/drawing/2014/main" xmlns="" id="{A8A38458-906C-45C9-A066-1F51B6323B56}"/>
                </a:ext>
              </a:extLst>
            </p:cNvPr>
            <p:cNvPicPr>
              <a:picLocks noChangeAspect="1"/>
            </p:cNvPicPr>
            <p:nvPr/>
          </p:nvPicPr>
          <p:blipFill rotWithShape="1">
            <a:blip r:embed="rId11" cstate="print">
              <a:duotone>
                <a:prstClr val="black"/>
                <a:schemeClr val="bg2">
                  <a:tint val="45000"/>
                  <a:satMod val="400000"/>
                </a:schemeClr>
              </a:duotone>
              <a:extLst>
                <a:ext uri="{28A0092B-C50C-407E-A947-70E740481C1C}">
                  <a14:useLocalDpi xmlns:a14="http://schemas.microsoft.com/office/drawing/2010/main" val="0"/>
                </a:ext>
              </a:extLst>
            </a:blip>
            <a:srcRect t="24222" b="21482"/>
            <a:stretch/>
          </p:blipFill>
          <p:spPr>
            <a:xfrm>
              <a:off x="1666637" y="1205423"/>
              <a:ext cx="1706421" cy="1367002"/>
            </a:xfrm>
            <a:prstGeom prst="rect">
              <a:avLst/>
            </a:prstGeom>
          </p:spPr>
        </p:pic>
      </p:grpSp>
      <p:pic>
        <p:nvPicPr>
          <p:cNvPr id="5" name="Imagen 4">
            <a:extLst>
              <a:ext uri="{FF2B5EF4-FFF2-40B4-BE49-F238E27FC236}">
                <a16:creationId xmlns:a16="http://schemas.microsoft.com/office/drawing/2014/main" xmlns="" id="{6E3A3830-9AC7-4759-B2BE-8A80CAFB4D5D}"/>
              </a:ext>
            </a:extLst>
          </p:cNvPr>
          <p:cNvPicPr>
            <a:picLocks noChangeAspect="1"/>
          </p:cNvPicPr>
          <p:nvPr/>
        </p:nvPicPr>
        <p:blipFill>
          <a:blip r:embed="rId12">
            <a:duotone>
              <a:prstClr val="black"/>
              <a:srgbClr val="7030A0">
                <a:tint val="45000"/>
                <a:satMod val="400000"/>
              </a:srgbClr>
            </a:duotone>
          </a:blip>
          <a:stretch>
            <a:fillRect/>
          </a:stretch>
        </p:blipFill>
        <p:spPr>
          <a:xfrm>
            <a:off x="17665238" y="10126181"/>
            <a:ext cx="2304488" cy="2304488"/>
          </a:xfrm>
          <a:prstGeom prst="rect">
            <a:avLst/>
          </a:prstGeom>
        </p:spPr>
      </p:pic>
      <p:sp>
        <p:nvSpPr>
          <p:cNvPr id="92" name="Rectángulo 91">
            <a:extLst>
              <a:ext uri="{FF2B5EF4-FFF2-40B4-BE49-F238E27FC236}">
                <a16:creationId xmlns:a16="http://schemas.microsoft.com/office/drawing/2014/main" xmlns="" id="{86273228-C0AF-4857-81A8-39259CF22DD1}"/>
              </a:ext>
            </a:extLst>
          </p:cNvPr>
          <p:cNvSpPr/>
          <p:nvPr/>
        </p:nvSpPr>
        <p:spPr>
          <a:xfrm>
            <a:off x="16049743" y="3510324"/>
            <a:ext cx="3522118" cy="1261884"/>
          </a:xfrm>
          <a:prstGeom prst="rect">
            <a:avLst/>
          </a:prstGeom>
        </p:spPr>
        <p:txBody>
          <a:bodyPr wrap="none">
            <a:spAutoFit/>
          </a:bodyPr>
          <a:lstStyle/>
          <a:p>
            <a:r>
              <a:rPr lang="es-CO" sz="7600" dirty="0">
                <a:solidFill>
                  <a:srgbClr val="45CCBD"/>
                </a:solidFill>
                <a:latin typeface="Impact" panose="020B0806030902050204" pitchFamily="34" charset="0"/>
                <a:ea typeface="Bebas Neue" charset="0"/>
                <a:cs typeface="Bebas Neue" charset="0"/>
              </a:rPr>
              <a:t>390</a:t>
            </a:r>
            <a:r>
              <a:rPr lang="es-CO" sz="3600" dirty="0">
                <a:solidFill>
                  <a:srgbClr val="45CCBD"/>
                </a:solidFill>
                <a:latin typeface="Impact" panose="020B0806030902050204" pitchFamily="34" charset="0"/>
                <a:ea typeface="Bebas Neue" charset="0"/>
                <a:cs typeface="Bebas Neue" charset="0"/>
              </a:rPr>
              <a:t> MUJERES </a:t>
            </a:r>
            <a:endParaRPr lang="es-CO" sz="1100" dirty="0">
              <a:solidFill>
                <a:srgbClr val="45CCBD"/>
              </a:solidFill>
              <a:latin typeface="Impact" panose="020B0806030902050204" pitchFamily="34" charset="0"/>
              <a:ea typeface="Bebas Neue" charset="0"/>
              <a:cs typeface="Bebas Neue" charset="0"/>
            </a:endParaRPr>
          </a:p>
        </p:txBody>
      </p:sp>
      <p:sp>
        <p:nvSpPr>
          <p:cNvPr id="93" name="Rectángulo 92">
            <a:extLst>
              <a:ext uri="{FF2B5EF4-FFF2-40B4-BE49-F238E27FC236}">
                <a16:creationId xmlns:a16="http://schemas.microsoft.com/office/drawing/2014/main" xmlns="" id="{FD4F9679-15EC-4167-B3BA-FA3E7A7B6BCF}"/>
              </a:ext>
            </a:extLst>
          </p:cNvPr>
          <p:cNvSpPr/>
          <p:nvPr/>
        </p:nvSpPr>
        <p:spPr>
          <a:xfrm>
            <a:off x="15291922" y="4540778"/>
            <a:ext cx="4506362" cy="1261884"/>
          </a:xfrm>
          <a:prstGeom prst="rect">
            <a:avLst/>
          </a:prstGeom>
        </p:spPr>
        <p:txBody>
          <a:bodyPr wrap="none">
            <a:spAutoFit/>
          </a:bodyPr>
          <a:lstStyle/>
          <a:p>
            <a:r>
              <a:rPr lang="es-CO" sz="7600" dirty="0">
                <a:solidFill>
                  <a:srgbClr val="45CCBD"/>
                </a:solidFill>
                <a:latin typeface="Impact" panose="020B0806030902050204" pitchFamily="34" charset="0"/>
                <a:ea typeface="Bebas Neue" charset="0"/>
                <a:cs typeface="Bebas Neue" charset="0"/>
              </a:rPr>
              <a:t> 1.056 </a:t>
            </a:r>
            <a:r>
              <a:rPr lang="es-CO" sz="3600" dirty="0">
                <a:solidFill>
                  <a:srgbClr val="45CCBD"/>
                </a:solidFill>
                <a:latin typeface="Impact" panose="020B0806030902050204" pitchFamily="34" charset="0"/>
                <a:ea typeface="Bebas Neue" charset="0"/>
                <a:cs typeface="Bebas Neue" charset="0"/>
              </a:rPr>
              <a:t>HOMBRES </a:t>
            </a:r>
            <a:endParaRPr lang="es-CO" sz="1100" dirty="0">
              <a:solidFill>
                <a:srgbClr val="45CCBD"/>
              </a:solidFill>
              <a:latin typeface="Impact" panose="020B0806030902050204" pitchFamily="34" charset="0"/>
              <a:ea typeface="Bebas Neue" charset="0"/>
              <a:cs typeface="Bebas Neue" charset="0"/>
            </a:endParaRPr>
          </a:p>
        </p:txBody>
      </p:sp>
      <p:pic>
        <p:nvPicPr>
          <p:cNvPr id="94" name="Imagen 93">
            <a:extLst>
              <a:ext uri="{FF2B5EF4-FFF2-40B4-BE49-F238E27FC236}">
                <a16:creationId xmlns:a16="http://schemas.microsoft.com/office/drawing/2014/main" xmlns="" id="{47162FDE-03DE-4582-8E14-6C524D91A186}"/>
              </a:ext>
            </a:extLst>
          </p:cNvPr>
          <p:cNvPicPr>
            <a:picLocks noChangeAspect="1"/>
          </p:cNvPicPr>
          <p:nvPr/>
        </p:nvPicPr>
        <p:blipFill rotWithShape="1">
          <a:blip r:embed="rId13">
            <a:duotone>
              <a:prstClr val="black"/>
              <a:srgbClr val="45CCBD">
                <a:tint val="45000"/>
                <a:satMod val="400000"/>
              </a:srgbClr>
            </a:duotone>
            <a:extLst>
              <a:ext uri="{28A0092B-C50C-407E-A947-70E740481C1C}">
                <a14:useLocalDpi xmlns:a14="http://schemas.microsoft.com/office/drawing/2010/main" val="0"/>
              </a:ext>
            </a:extLst>
          </a:blip>
          <a:srcRect l="47507" t="86516" r="35744" b="-7551"/>
          <a:stretch/>
        </p:blipFill>
        <p:spPr>
          <a:xfrm>
            <a:off x="19798284" y="4218763"/>
            <a:ext cx="2105740" cy="1989837"/>
          </a:xfrm>
          <a:prstGeom prst="rect">
            <a:avLst/>
          </a:prstGeom>
        </p:spPr>
      </p:pic>
      <p:pic>
        <p:nvPicPr>
          <p:cNvPr id="7" name="Imagen 6">
            <a:extLst>
              <a:ext uri="{FF2B5EF4-FFF2-40B4-BE49-F238E27FC236}">
                <a16:creationId xmlns:a16="http://schemas.microsoft.com/office/drawing/2014/main" xmlns="" id="{623F161E-143F-4092-B2B5-CB14BDC3BE72}"/>
              </a:ext>
            </a:extLst>
          </p:cNvPr>
          <p:cNvPicPr>
            <a:picLocks noChangeAspect="1"/>
          </p:cNvPicPr>
          <p:nvPr/>
        </p:nvPicPr>
        <p:blipFill rotWithShape="1">
          <a:blip r:embed="rId14"/>
          <a:srcRect l="30973" t="11581" r="30947" b="24949"/>
          <a:stretch/>
        </p:blipFill>
        <p:spPr>
          <a:xfrm>
            <a:off x="11764029" y="5960666"/>
            <a:ext cx="1678667" cy="1539682"/>
          </a:xfrm>
          <a:prstGeom prst="rect">
            <a:avLst/>
          </a:prstGeom>
        </p:spPr>
      </p:pic>
    </p:spTree>
    <p:extLst>
      <p:ext uri="{BB962C8B-B14F-4D97-AF65-F5344CB8AC3E}">
        <p14:creationId xmlns:p14="http://schemas.microsoft.com/office/powerpoint/2010/main" val="5279136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6147798" y="2610970"/>
            <a:ext cx="8236201" cy="11077586"/>
          </a:xfrm>
          <a:prstGeom prst="rect">
            <a:avLst/>
          </a:prstGeom>
          <a:solidFill>
            <a:srgbClr val="3CB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5" name="Rectángulo 34"/>
          <p:cNvSpPr/>
          <p:nvPr/>
        </p:nvSpPr>
        <p:spPr>
          <a:xfrm>
            <a:off x="0" y="2610970"/>
            <a:ext cx="8039100" cy="1110502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36" name="Rectángulo 35"/>
          <p:cNvSpPr/>
          <p:nvPr/>
        </p:nvSpPr>
        <p:spPr>
          <a:xfrm>
            <a:off x="8039100" y="2610970"/>
            <a:ext cx="8221076" cy="11105029"/>
          </a:xfrm>
          <a:prstGeom prst="rect">
            <a:avLst/>
          </a:prstGeom>
          <a:solidFill>
            <a:srgbClr val="66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8" name="Marcador de contenido 8"/>
          <p:cNvSpPr txBox="1">
            <a:spLocks/>
          </p:cNvSpPr>
          <p:nvPr/>
        </p:nvSpPr>
        <p:spPr>
          <a:xfrm>
            <a:off x="259026" y="8186379"/>
            <a:ext cx="7665666" cy="2212098"/>
          </a:xfrm>
          <a:prstGeom prst="rect">
            <a:avLst/>
          </a:prstGeom>
        </p:spPr>
        <p:txBody>
          <a:bodyPr vert="horz" lIns="219456" tIns="109728" rIns="219456" bIns="109728"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endParaRPr lang="es-ES_tradnl" sz="4000" dirty="0">
              <a:solidFill>
                <a:schemeClr val="bg1"/>
              </a:solidFill>
              <a:ea typeface="Helvetica Light" charset="0"/>
              <a:cs typeface="Helvetica Light" charset="0"/>
            </a:endParaRPr>
          </a:p>
        </p:txBody>
      </p:sp>
      <p:sp>
        <p:nvSpPr>
          <p:cNvPr id="13" name="Marcador de contenido 8"/>
          <p:cNvSpPr txBox="1">
            <a:spLocks/>
          </p:cNvSpPr>
          <p:nvPr/>
        </p:nvSpPr>
        <p:spPr>
          <a:xfrm>
            <a:off x="8628105" y="6219759"/>
            <a:ext cx="7283017" cy="1327279"/>
          </a:xfrm>
          <a:prstGeom prst="rect">
            <a:avLst/>
          </a:prstGeom>
        </p:spPr>
        <p:txBody>
          <a:bodyPr vert="horz" lIns="219456" tIns="109728" rIns="219456" bIns="109728"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endParaRPr lang="es-ES" sz="9600" b="1" dirty="0">
              <a:solidFill>
                <a:schemeClr val="bg1"/>
              </a:solidFill>
              <a:latin typeface="Impact" panose="020B0806030902050204" pitchFamily="34" charset="0"/>
              <a:ea typeface="Bebas Neue" charset="0"/>
              <a:cs typeface="Bebas Neue" charset="0"/>
            </a:endParaRPr>
          </a:p>
        </p:txBody>
      </p:sp>
      <p:pic>
        <p:nvPicPr>
          <p:cNvPr id="17" name="Imagen 16">
            <a:extLst>
              <a:ext uri="{FF2B5EF4-FFF2-40B4-BE49-F238E27FC236}">
                <a16:creationId xmlns:a16="http://schemas.microsoft.com/office/drawing/2014/main" xmlns="" id="{B578BF57-8E2A-4776-93C2-9C80FF634F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05" y="595000"/>
            <a:ext cx="2233603" cy="2015970"/>
          </a:xfrm>
          <a:prstGeom prst="rect">
            <a:avLst/>
          </a:prstGeom>
        </p:spPr>
      </p:pic>
      <p:pic>
        <p:nvPicPr>
          <p:cNvPr id="20" name="Imagen 19">
            <a:extLst>
              <a:ext uri="{FF2B5EF4-FFF2-40B4-BE49-F238E27FC236}">
                <a16:creationId xmlns:a16="http://schemas.microsoft.com/office/drawing/2014/main" xmlns="" id="{48EC6B5C-DCDE-4C76-BF63-B9091C0B1576}"/>
              </a:ext>
            </a:extLst>
          </p:cNvPr>
          <p:cNvPicPr>
            <a:picLocks noChangeAspect="1"/>
          </p:cNvPicPr>
          <p:nvPr/>
        </p:nvPicPr>
        <p:blipFill rotWithShape="1">
          <a:blip r:embed="rId4">
            <a:extLst>
              <a:ext uri="{28A0092B-C50C-407E-A947-70E740481C1C}">
                <a14:useLocalDpi xmlns:a14="http://schemas.microsoft.com/office/drawing/2010/main" val="0"/>
              </a:ext>
            </a:extLst>
          </a:blip>
          <a:srcRect t="42494"/>
          <a:stretch/>
        </p:blipFill>
        <p:spPr>
          <a:xfrm rot="10800000" flipH="1">
            <a:off x="27387" y="401317"/>
            <a:ext cx="7184258" cy="2753037"/>
          </a:xfrm>
          <a:prstGeom prst="rect">
            <a:avLst/>
          </a:prstGeom>
        </p:spPr>
      </p:pic>
      <p:pic>
        <p:nvPicPr>
          <p:cNvPr id="22" name="Imagen 21">
            <a:extLst>
              <a:ext uri="{FF2B5EF4-FFF2-40B4-BE49-F238E27FC236}">
                <a16:creationId xmlns:a16="http://schemas.microsoft.com/office/drawing/2014/main" xmlns="" id="{03EC48AD-6797-4207-8D23-C2771CD44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05" y="713137"/>
            <a:ext cx="1934539" cy="1746046"/>
          </a:xfrm>
          <a:prstGeom prst="rect">
            <a:avLst/>
          </a:prstGeom>
        </p:spPr>
      </p:pic>
      <p:sp>
        <p:nvSpPr>
          <p:cNvPr id="23" name="Rectángulo 22">
            <a:extLst>
              <a:ext uri="{FF2B5EF4-FFF2-40B4-BE49-F238E27FC236}">
                <a16:creationId xmlns:a16="http://schemas.microsoft.com/office/drawing/2014/main" xmlns="" id="{962811B4-27CE-4A62-9659-08EF4FB4FEFC}"/>
              </a:ext>
            </a:extLst>
          </p:cNvPr>
          <p:cNvSpPr/>
          <p:nvPr/>
        </p:nvSpPr>
        <p:spPr>
          <a:xfrm>
            <a:off x="1372346" y="983957"/>
            <a:ext cx="11050959" cy="1323439"/>
          </a:xfrm>
          <a:prstGeom prst="rect">
            <a:avLst/>
          </a:prstGeom>
        </p:spPr>
        <p:txBody>
          <a:bodyPr wrap="square">
            <a:spAutoFit/>
          </a:bodyPr>
          <a:lstStyle/>
          <a:p>
            <a:r>
              <a:rPr lang="es-ES" sz="8000" dirty="0">
                <a:solidFill>
                  <a:schemeClr val="bg1"/>
                </a:solidFill>
                <a:latin typeface="Impact" panose="020B0806030902050204" pitchFamily="34" charset="0"/>
              </a:rPr>
              <a:t>USO DE DATOS ABIERTOS</a:t>
            </a:r>
            <a:endParaRPr lang="es-CO" sz="8000" dirty="0">
              <a:solidFill>
                <a:schemeClr val="bg1"/>
              </a:solidFill>
              <a:latin typeface="Impact" panose="020B0806030902050204" pitchFamily="34" charset="0"/>
            </a:endParaRPr>
          </a:p>
        </p:txBody>
      </p:sp>
      <p:sp>
        <p:nvSpPr>
          <p:cNvPr id="24" name="Paralelogramo 23">
            <a:extLst>
              <a:ext uri="{FF2B5EF4-FFF2-40B4-BE49-F238E27FC236}">
                <a16:creationId xmlns:a16="http://schemas.microsoft.com/office/drawing/2014/main" xmlns="" id="{581C1B7E-FE02-4448-AC3D-B7B2C85AC950}"/>
              </a:ext>
            </a:extLst>
          </p:cNvPr>
          <p:cNvSpPr/>
          <p:nvPr/>
        </p:nvSpPr>
        <p:spPr>
          <a:xfrm>
            <a:off x="-32839" y="660923"/>
            <a:ext cx="12161088" cy="2830158"/>
          </a:xfrm>
          <a:prstGeom prst="parallelogram">
            <a:avLst>
              <a:gd name="adj" fmla="val 0"/>
            </a:avLst>
          </a:prstGeom>
          <a:solidFill>
            <a:srgbClr val="3CBA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000"/>
          </a:p>
        </p:txBody>
      </p:sp>
      <p:pic>
        <p:nvPicPr>
          <p:cNvPr id="25" name="Imagen 24">
            <a:extLst>
              <a:ext uri="{FF2B5EF4-FFF2-40B4-BE49-F238E27FC236}">
                <a16:creationId xmlns:a16="http://schemas.microsoft.com/office/drawing/2014/main" xmlns="" id="{AEEDA1AE-621D-4644-9FBD-77F9F38567D9}"/>
              </a:ext>
            </a:extLst>
          </p:cNvPr>
          <p:cNvPicPr>
            <a:picLocks noChangeAspect="1"/>
          </p:cNvPicPr>
          <p:nvPr/>
        </p:nvPicPr>
        <p:blipFill rotWithShape="1">
          <a:blip r:embed="rId4">
            <a:extLst>
              <a:ext uri="{28A0092B-C50C-407E-A947-70E740481C1C}">
                <a14:useLocalDpi xmlns:a14="http://schemas.microsoft.com/office/drawing/2010/main" val="0"/>
              </a:ext>
            </a:extLst>
          </a:blip>
          <a:srcRect t="42494"/>
          <a:stretch/>
        </p:blipFill>
        <p:spPr>
          <a:xfrm rot="10800000" flipH="1">
            <a:off x="-90034" y="649589"/>
            <a:ext cx="7184258" cy="2753037"/>
          </a:xfrm>
          <a:prstGeom prst="rect">
            <a:avLst/>
          </a:prstGeom>
        </p:spPr>
      </p:pic>
      <p:sp>
        <p:nvSpPr>
          <p:cNvPr id="26" name="CuadroTexto 25">
            <a:extLst>
              <a:ext uri="{FF2B5EF4-FFF2-40B4-BE49-F238E27FC236}">
                <a16:creationId xmlns:a16="http://schemas.microsoft.com/office/drawing/2014/main" xmlns="" id="{4BC56EB3-C067-4862-80ED-89161394B6F7}"/>
              </a:ext>
            </a:extLst>
          </p:cNvPr>
          <p:cNvSpPr txBox="1"/>
          <p:nvPr/>
        </p:nvSpPr>
        <p:spPr>
          <a:xfrm>
            <a:off x="1813236" y="1094108"/>
            <a:ext cx="10209384" cy="1200329"/>
          </a:xfrm>
          <a:prstGeom prst="rect">
            <a:avLst/>
          </a:prstGeom>
          <a:noFill/>
        </p:spPr>
        <p:txBody>
          <a:bodyPr wrap="square" rtlCol="0">
            <a:spAutoFit/>
          </a:bodyPr>
          <a:lstStyle/>
          <a:p>
            <a:pPr defTabSz="914411"/>
            <a:r>
              <a:rPr lang="es-ES_tradnl" sz="7200" dirty="0">
                <a:solidFill>
                  <a:prstClr val="white"/>
                </a:solidFill>
                <a:latin typeface="Impact" panose="020B0806030902050204" pitchFamily="34" charset="0"/>
                <a:ea typeface="Bebas Neue" charset="0"/>
                <a:cs typeface="Bebas Neue" charset="0"/>
              </a:rPr>
              <a:t>APLICACIONES </a:t>
            </a:r>
          </a:p>
        </p:txBody>
      </p:sp>
      <p:pic>
        <p:nvPicPr>
          <p:cNvPr id="27" name="Imagen 26">
            <a:extLst>
              <a:ext uri="{FF2B5EF4-FFF2-40B4-BE49-F238E27FC236}">
                <a16:creationId xmlns:a16="http://schemas.microsoft.com/office/drawing/2014/main" xmlns="" id="{39FB4F01-5097-440E-81BC-F0DAED8EDF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05" y="747400"/>
            <a:ext cx="2233603" cy="2015970"/>
          </a:xfrm>
          <a:prstGeom prst="rect">
            <a:avLst/>
          </a:prstGeom>
        </p:spPr>
      </p:pic>
      <p:pic>
        <p:nvPicPr>
          <p:cNvPr id="28" name="Imagen 27">
            <a:extLst>
              <a:ext uri="{FF2B5EF4-FFF2-40B4-BE49-F238E27FC236}">
                <a16:creationId xmlns:a16="http://schemas.microsoft.com/office/drawing/2014/main" xmlns="" id="{C6D4A8C5-2AF6-4315-9D9C-7ABF3F774C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511" b="11554"/>
          <a:stretch/>
        </p:blipFill>
        <p:spPr>
          <a:xfrm>
            <a:off x="1114969" y="3639184"/>
            <a:ext cx="5953780" cy="4335209"/>
          </a:xfrm>
          <a:prstGeom prst="rect">
            <a:avLst/>
          </a:prstGeom>
        </p:spPr>
      </p:pic>
      <p:sp>
        <p:nvSpPr>
          <p:cNvPr id="30" name="Rectángulo 29">
            <a:extLst>
              <a:ext uri="{FF2B5EF4-FFF2-40B4-BE49-F238E27FC236}">
                <a16:creationId xmlns:a16="http://schemas.microsoft.com/office/drawing/2014/main" xmlns="" id="{992016AF-53E1-4E44-8075-8B01742A460A}"/>
              </a:ext>
            </a:extLst>
          </p:cNvPr>
          <p:cNvSpPr/>
          <p:nvPr/>
        </p:nvSpPr>
        <p:spPr>
          <a:xfrm>
            <a:off x="626998" y="10647574"/>
            <a:ext cx="7166137" cy="230832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fontAlgn="ctr"/>
            <a:r>
              <a:rPr lang="es-CO" sz="3600">
                <a:solidFill>
                  <a:schemeClr val="bg1"/>
                </a:solidFill>
                <a:latin typeface="Helvetica Light" charset="0"/>
                <a:ea typeface="Helvetica Light" charset="0"/>
                <a:cs typeface="Helvetica Light" charset="0"/>
              </a:rPr>
              <a:t>Canal </a:t>
            </a:r>
            <a:r>
              <a:rPr lang="es-CO" sz="3600" dirty="0">
                <a:solidFill>
                  <a:schemeClr val="bg1"/>
                </a:solidFill>
                <a:latin typeface="Helvetica Light" charset="0"/>
                <a:ea typeface="Helvetica Light" charset="0"/>
                <a:cs typeface="Helvetica Light" charset="0"/>
              </a:rPr>
              <a:t>de comunicación para ayudar de manera colaborativa en la búsqueda de personas desaparecidas. </a:t>
            </a:r>
          </a:p>
        </p:txBody>
      </p:sp>
      <p:sp>
        <p:nvSpPr>
          <p:cNvPr id="31" name="Rectángulo 30">
            <a:extLst>
              <a:ext uri="{FF2B5EF4-FFF2-40B4-BE49-F238E27FC236}">
                <a16:creationId xmlns:a16="http://schemas.microsoft.com/office/drawing/2014/main" xmlns="" id="{5AD1654D-C005-4F50-A939-DC0FA83274A6}"/>
              </a:ext>
            </a:extLst>
          </p:cNvPr>
          <p:cNvSpPr/>
          <p:nvPr/>
        </p:nvSpPr>
        <p:spPr>
          <a:xfrm>
            <a:off x="440660" y="8523356"/>
            <a:ext cx="5026689" cy="144655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r>
              <a:rPr lang="es-CO" sz="8800" dirty="0">
                <a:solidFill>
                  <a:schemeClr val="bg1"/>
                </a:solidFill>
                <a:latin typeface="Impact" panose="020B0806030902050204" pitchFamily="34" charset="0"/>
                <a:ea typeface="Bebas Neue" charset="0"/>
                <a:cs typeface="Bebas Neue" charset="0"/>
              </a:rPr>
              <a:t>SE BUSCA</a:t>
            </a:r>
          </a:p>
        </p:txBody>
      </p:sp>
      <p:pic>
        <p:nvPicPr>
          <p:cNvPr id="32" name="Imagen 31">
            <a:extLst>
              <a:ext uri="{FF2B5EF4-FFF2-40B4-BE49-F238E27FC236}">
                <a16:creationId xmlns:a16="http://schemas.microsoft.com/office/drawing/2014/main" xmlns="" id="{83DC03E9-AF73-488A-962F-09BBB9B088F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51" b="8786"/>
          <a:stretch/>
        </p:blipFill>
        <p:spPr>
          <a:xfrm>
            <a:off x="5295900" y="8171918"/>
            <a:ext cx="1896527" cy="2399762"/>
          </a:xfrm>
          <a:prstGeom prst="rect">
            <a:avLst/>
          </a:prstGeom>
        </p:spPr>
      </p:pic>
      <p:sp>
        <p:nvSpPr>
          <p:cNvPr id="33" name="Rectángulo 32">
            <a:extLst>
              <a:ext uri="{FF2B5EF4-FFF2-40B4-BE49-F238E27FC236}">
                <a16:creationId xmlns:a16="http://schemas.microsoft.com/office/drawing/2014/main" xmlns="" id="{2DD88323-5FC0-4D01-B53A-E7829AF39EB5}"/>
              </a:ext>
            </a:extLst>
          </p:cNvPr>
          <p:cNvSpPr/>
          <p:nvPr/>
        </p:nvSpPr>
        <p:spPr>
          <a:xfrm>
            <a:off x="8674897" y="10651268"/>
            <a:ext cx="7166137" cy="230832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fontAlgn="ctr"/>
            <a:r>
              <a:rPr lang="es-CO" sz="3600" dirty="0">
                <a:solidFill>
                  <a:schemeClr val="bg1"/>
                </a:solidFill>
                <a:latin typeface="Helvetica Light" charset="0"/>
                <a:ea typeface="Helvetica Light" charset="0"/>
                <a:cs typeface="Helvetica Light" charset="0"/>
              </a:rPr>
              <a:t>Producto web y móvil para conectar usuarios productores agropecuarios con entidades a nivel nacional.</a:t>
            </a:r>
          </a:p>
        </p:txBody>
      </p:sp>
      <p:pic>
        <p:nvPicPr>
          <p:cNvPr id="40" name="Imagen 39">
            <a:extLst>
              <a:ext uri="{FF2B5EF4-FFF2-40B4-BE49-F238E27FC236}">
                <a16:creationId xmlns:a16="http://schemas.microsoft.com/office/drawing/2014/main" xmlns="" id="{E32896D7-C95B-4F89-A62D-CFF95B28FB81}"/>
              </a:ext>
            </a:extLst>
          </p:cNvPr>
          <p:cNvPicPr>
            <a:picLocks noChangeAspect="1"/>
          </p:cNvPicPr>
          <p:nvPr/>
        </p:nvPicPr>
        <p:blipFill rotWithShape="1">
          <a:blip r:embed="rId7">
            <a:extLst>
              <a:ext uri="{28A0092B-C50C-407E-A947-70E740481C1C}">
                <a14:useLocalDpi xmlns:a14="http://schemas.microsoft.com/office/drawing/2010/main" val="0"/>
              </a:ext>
            </a:extLst>
          </a:blip>
          <a:srcRect l="10475" r="25086"/>
          <a:stretch/>
        </p:blipFill>
        <p:spPr>
          <a:xfrm>
            <a:off x="9112605" y="3639184"/>
            <a:ext cx="5820029" cy="4261993"/>
          </a:xfrm>
          <a:prstGeom prst="rect">
            <a:avLst/>
          </a:prstGeom>
        </p:spPr>
      </p:pic>
      <p:sp>
        <p:nvSpPr>
          <p:cNvPr id="41" name="Rectángulo 40">
            <a:extLst>
              <a:ext uri="{FF2B5EF4-FFF2-40B4-BE49-F238E27FC236}">
                <a16:creationId xmlns:a16="http://schemas.microsoft.com/office/drawing/2014/main" xmlns="" id="{2ABE1B92-DDC9-4031-AE5C-C43E178C4511}"/>
              </a:ext>
            </a:extLst>
          </p:cNvPr>
          <p:cNvSpPr/>
          <p:nvPr/>
        </p:nvSpPr>
        <p:spPr>
          <a:xfrm>
            <a:off x="8443459" y="9740174"/>
            <a:ext cx="2470786"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r>
              <a:rPr lang="es-CO" sz="3600" dirty="0">
                <a:solidFill>
                  <a:schemeClr val="bg1"/>
                </a:solidFill>
                <a:latin typeface="Bebas Neue" charset="0"/>
                <a:ea typeface="Bebas Neue" charset="0"/>
                <a:cs typeface="Bebas Neue" charset="0"/>
              </a:rPr>
              <a:t>BUCARAMANGA</a:t>
            </a:r>
            <a:endParaRPr lang="es-CO" sz="5400" dirty="0">
              <a:solidFill>
                <a:schemeClr val="bg1"/>
              </a:solidFill>
              <a:latin typeface="Bebas Neue" charset="0"/>
              <a:ea typeface="Bebas Neue" charset="0"/>
              <a:cs typeface="Bebas Neue" charset="0"/>
            </a:endParaRPr>
          </a:p>
        </p:txBody>
      </p:sp>
      <p:sp>
        <p:nvSpPr>
          <p:cNvPr id="43" name="Rectángulo 42">
            <a:extLst>
              <a:ext uri="{FF2B5EF4-FFF2-40B4-BE49-F238E27FC236}">
                <a16:creationId xmlns:a16="http://schemas.microsoft.com/office/drawing/2014/main" xmlns="" id="{42ED777D-BCEB-4145-A2B8-D894EC356A90}"/>
              </a:ext>
            </a:extLst>
          </p:cNvPr>
          <p:cNvSpPr/>
          <p:nvPr/>
        </p:nvSpPr>
        <p:spPr>
          <a:xfrm>
            <a:off x="8485550" y="8549189"/>
            <a:ext cx="8081390" cy="144655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r>
              <a:rPr lang="es-CO" sz="8800" dirty="0">
                <a:solidFill>
                  <a:schemeClr val="bg1"/>
                </a:solidFill>
                <a:latin typeface="Impact" panose="020B0806030902050204" pitchFamily="34" charset="0"/>
                <a:ea typeface="Bebas Neue" charset="0"/>
                <a:cs typeface="Bebas Neue" charset="0"/>
              </a:rPr>
              <a:t>AGRO MARKET</a:t>
            </a:r>
          </a:p>
        </p:txBody>
      </p:sp>
      <p:sp>
        <p:nvSpPr>
          <p:cNvPr id="44" name="Rectángulo 43">
            <a:extLst>
              <a:ext uri="{FF2B5EF4-FFF2-40B4-BE49-F238E27FC236}">
                <a16:creationId xmlns:a16="http://schemas.microsoft.com/office/drawing/2014/main" xmlns="" id="{139DAA2B-B5BB-4C03-8232-81F40388729A}"/>
              </a:ext>
            </a:extLst>
          </p:cNvPr>
          <p:cNvSpPr/>
          <p:nvPr/>
        </p:nvSpPr>
        <p:spPr>
          <a:xfrm>
            <a:off x="425874" y="9665290"/>
            <a:ext cx="2470786"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r>
              <a:rPr lang="es-CO" sz="3600" dirty="0">
                <a:solidFill>
                  <a:schemeClr val="bg1"/>
                </a:solidFill>
                <a:latin typeface="Bebas Neue" charset="0"/>
                <a:ea typeface="Bebas Neue" charset="0"/>
                <a:cs typeface="Bebas Neue" charset="0"/>
              </a:rPr>
              <a:t>BOGOTA</a:t>
            </a:r>
            <a:endParaRPr lang="es-CO" sz="5400" dirty="0">
              <a:solidFill>
                <a:schemeClr val="bg1"/>
              </a:solidFill>
              <a:latin typeface="Bebas Neue" charset="0"/>
              <a:ea typeface="Bebas Neue" charset="0"/>
              <a:cs typeface="Bebas Neue" charset="0"/>
            </a:endParaRPr>
          </a:p>
        </p:txBody>
      </p:sp>
      <p:sp>
        <p:nvSpPr>
          <p:cNvPr id="45" name="Rectángulo 44">
            <a:extLst>
              <a:ext uri="{FF2B5EF4-FFF2-40B4-BE49-F238E27FC236}">
                <a16:creationId xmlns:a16="http://schemas.microsoft.com/office/drawing/2014/main" xmlns="" id="{C43EAF1E-049F-405B-93FA-E6CC718FF90F}"/>
              </a:ext>
            </a:extLst>
          </p:cNvPr>
          <p:cNvSpPr/>
          <p:nvPr/>
        </p:nvSpPr>
        <p:spPr>
          <a:xfrm>
            <a:off x="17198312" y="10651268"/>
            <a:ext cx="7166137" cy="2308324"/>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fontAlgn="ctr"/>
            <a:r>
              <a:rPr lang="es-CO" sz="3600" dirty="0">
                <a:solidFill>
                  <a:schemeClr val="bg1"/>
                </a:solidFill>
                <a:latin typeface="Helvetica Light" charset="0"/>
                <a:ea typeface="Helvetica Light" charset="0"/>
                <a:cs typeface="Helvetica Light" charset="0"/>
              </a:rPr>
              <a:t>Producto web para </a:t>
            </a:r>
            <a:r>
              <a:rPr lang="es-ES" sz="3600" dirty="0">
                <a:solidFill>
                  <a:schemeClr val="bg1"/>
                </a:solidFill>
                <a:latin typeface="Helvetica Light" charset="0"/>
                <a:ea typeface="Helvetica Light" charset="0"/>
                <a:cs typeface="Helvetica Light" charset="0"/>
              </a:rPr>
              <a:t>asesorar en decisión de que estudiar y cómo financiar una carrera universitaria en el país.</a:t>
            </a:r>
            <a:endParaRPr lang="es-CO" sz="3600" dirty="0">
              <a:solidFill>
                <a:schemeClr val="bg1"/>
              </a:solidFill>
              <a:latin typeface="Helvetica Light" charset="0"/>
              <a:ea typeface="Helvetica Light" charset="0"/>
              <a:cs typeface="Helvetica Light" charset="0"/>
            </a:endParaRPr>
          </a:p>
        </p:txBody>
      </p:sp>
      <p:sp>
        <p:nvSpPr>
          <p:cNvPr id="46" name="Rectángulo 45">
            <a:extLst>
              <a:ext uri="{FF2B5EF4-FFF2-40B4-BE49-F238E27FC236}">
                <a16:creationId xmlns:a16="http://schemas.microsoft.com/office/drawing/2014/main" xmlns="" id="{DCED92D5-9559-415D-AEA2-F408C8B9A584}"/>
              </a:ext>
            </a:extLst>
          </p:cNvPr>
          <p:cNvSpPr/>
          <p:nvPr/>
        </p:nvSpPr>
        <p:spPr>
          <a:xfrm>
            <a:off x="16966874" y="9740174"/>
            <a:ext cx="2470786" cy="64633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r>
              <a:rPr lang="es-CO" sz="3600" dirty="0">
                <a:solidFill>
                  <a:schemeClr val="bg1"/>
                </a:solidFill>
                <a:latin typeface="Bebas Neue" charset="0"/>
                <a:ea typeface="Bebas Neue" charset="0"/>
                <a:cs typeface="Bebas Neue" charset="0"/>
              </a:rPr>
              <a:t>BUCARAMANGA</a:t>
            </a:r>
            <a:endParaRPr lang="es-CO" sz="5400" dirty="0">
              <a:solidFill>
                <a:schemeClr val="bg1"/>
              </a:solidFill>
              <a:latin typeface="Bebas Neue" charset="0"/>
              <a:ea typeface="Bebas Neue" charset="0"/>
              <a:cs typeface="Bebas Neue" charset="0"/>
            </a:endParaRPr>
          </a:p>
        </p:txBody>
      </p:sp>
      <p:sp>
        <p:nvSpPr>
          <p:cNvPr id="47" name="Rectángulo 46">
            <a:extLst>
              <a:ext uri="{FF2B5EF4-FFF2-40B4-BE49-F238E27FC236}">
                <a16:creationId xmlns:a16="http://schemas.microsoft.com/office/drawing/2014/main" xmlns="" id="{9A9C04C3-5A91-4FEA-88E5-7DA64CF5663B}"/>
              </a:ext>
            </a:extLst>
          </p:cNvPr>
          <p:cNvSpPr/>
          <p:nvPr/>
        </p:nvSpPr>
        <p:spPr>
          <a:xfrm>
            <a:off x="17008965" y="8549189"/>
            <a:ext cx="8081390" cy="144655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r>
              <a:rPr lang="es-CO" sz="8800" dirty="0">
                <a:solidFill>
                  <a:schemeClr val="bg1"/>
                </a:solidFill>
                <a:latin typeface="Impact" panose="020B0806030902050204" pitchFamily="34" charset="0"/>
                <a:ea typeface="Bebas Neue" charset="0"/>
                <a:cs typeface="Bebas Neue" charset="0"/>
              </a:rPr>
              <a:t>TU CARRERA</a:t>
            </a:r>
          </a:p>
        </p:txBody>
      </p:sp>
      <p:pic>
        <p:nvPicPr>
          <p:cNvPr id="3" name="Imagen 2">
            <a:extLst>
              <a:ext uri="{FF2B5EF4-FFF2-40B4-BE49-F238E27FC236}">
                <a16:creationId xmlns:a16="http://schemas.microsoft.com/office/drawing/2014/main" xmlns="" id="{D6B857FD-5F8C-4DE5-8391-325DCCF19A93}"/>
              </a:ext>
            </a:extLst>
          </p:cNvPr>
          <p:cNvPicPr>
            <a:picLocks noChangeAspect="1"/>
          </p:cNvPicPr>
          <p:nvPr/>
        </p:nvPicPr>
        <p:blipFill rotWithShape="1">
          <a:blip r:embed="rId8"/>
          <a:srcRect r="23804"/>
          <a:stretch/>
        </p:blipFill>
        <p:spPr>
          <a:xfrm>
            <a:off x="17578887" y="3668081"/>
            <a:ext cx="5994483" cy="4152144"/>
          </a:xfrm>
          <a:prstGeom prst="rect">
            <a:avLst/>
          </a:prstGeom>
        </p:spPr>
      </p:pic>
    </p:spTree>
    <p:extLst>
      <p:ext uri="{BB962C8B-B14F-4D97-AF65-F5344CB8AC3E}">
        <p14:creationId xmlns:p14="http://schemas.microsoft.com/office/powerpoint/2010/main" val="255764445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2B48B750CE9F90498FB4D6D0E8CC171B" ma:contentTypeVersion="6" ma:contentTypeDescription="Crear nuevo documento." ma:contentTypeScope="" ma:versionID="c7151add5c71fd94ecf9596b603b62cf">
  <xsd:schema xmlns:xsd="http://www.w3.org/2001/XMLSchema" xmlns:xs="http://www.w3.org/2001/XMLSchema" xmlns:p="http://schemas.microsoft.com/office/2006/metadata/properties" xmlns:ns2="b215d373-4ab1-4c9a-82d3-9624ee888acd" xmlns:ns3="d470e9e8-515f-4f08-a488-770a275741cc" targetNamespace="http://schemas.microsoft.com/office/2006/metadata/properties" ma:root="true" ma:fieldsID="639f925a8e60f3dc57123e5859a44a6f" ns2:_="" ns3:_="">
    <xsd:import namespace="b215d373-4ab1-4c9a-82d3-9624ee888acd"/>
    <xsd:import namespace="d470e9e8-515f-4f08-a488-770a275741cc"/>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15d373-4ab1-4c9a-82d3-9624ee888acd" elementFormDefault="qualified">
    <xsd:import namespace="http://schemas.microsoft.com/office/2006/documentManagement/types"/>
    <xsd:import namespace="http://schemas.microsoft.com/office/infopath/2007/PartnerControls"/>
    <xsd:element name="SharedWithUsers" ma:index="8" nillable="true" ma:displayName="Compartido con"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description="" ma:internalName="SharedWithDetails" ma:readOnly="true">
      <xsd:simpleType>
        <xsd:restriction base="dms:Note">
          <xsd:maxLength value="255"/>
        </xsd:restriction>
      </xsd:simpleType>
    </xsd:element>
    <xsd:element name="LastSharedByUser" ma:index="10" nillable="true" ma:displayName="Última vez que se compartió por usuario" ma:description="" ma:internalName="LastSharedByUser" ma:readOnly="true">
      <xsd:simpleType>
        <xsd:restriction base="dms:Note">
          <xsd:maxLength value="255"/>
        </xsd:restriction>
      </xsd:simpleType>
    </xsd:element>
    <xsd:element name="LastSharedByTime" ma:index="11" nillable="true" ma:displayName="Última vez que se compartió por hora"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470e9e8-515f-4f08-a488-770a275741cc"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A6BD83C-37F4-4CD2-A60C-BD78BF48BCE7}">
  <ds:schemaRefs>
    <ds:schemaRef ds:uri="http://schemas.microsoft.com/sharepoint/v3/contenttype/forms"/>
  </ds:schemaRefs>
</ds:datastoreItem>
</file>

<file path=customXml/itemProps2.xml><?xml version="1.0" encoding="utf-8"?>
<ds:datastoreItem xmlns:ds="http://schemas.openxmlformats.org/officeDocument/2006/customXml" ds:itemID="{A6086EA0-101D-4721-89BB-C76026977A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15d373-4ab1-4c9a-82d3-9624ee888acd"/>
    <ds:schemaRef ds:uri="d470e9e8-515f-4f08-a488-770a275741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1AD670-B9BF-46EA-98CC-AA18D9B8042E}">
  <ds:schemaRefs>
    <ds:schemaRef ds:uri="http://www.w3.org/XML/1998/namespace"/>
    <ds:schemaRef ds:uri="http://schemas.openxmlformats.org/package/2006/metadata/core-properties"/>
    <ds:schemaRef ds:uri="http://schemas.microsoft.com/office/infopath/2007/PartnerControls"/>
    <ds:schemaRef ds:uri="http://schemas.microsoft.com/office/2006/metadata/properties"/>
    <ds:schemaRef ds:uri="http://purl.org/dc/elements/1.1/"/>
    <ds:schemaRef ds:uri="http://schemas.microsoft.com/office/2006/documentManagement/types"/>
    <ds:schemaRef ds:uri="http://purl.org/dc/dcmitype/"/>
    <ds:schemaRef ds:uri="d470e9e8-515f-4f08-a488-770a275741cc"/>
    <ds:schemaRef ds:uri="b215d373-4ab1-4c9a-82d3-9624ee888acd"/>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18507</TotalTime>
  <Words>1067</Words>
  <Application>Microsoft Macintosh PowerPoint</Application>
  <PresentationFormat>Personalizado</PresentationFormat>
  <Paragraphs>170</Paragraphs>
  <Slides>11</Slides>
  <Notes>9</Notes>
  <HiddenSlides>0</HiddenSlides>
  <MMClips>1</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11</vt:i4>
      </vt:variant>
    </vt:vector>
  </HeadingPairs>
  <TitlesOfParts>
    <vt:vector size="22" baseType="lpstr">
      <vt:lpstr>Bebas Neue</vt:lpstr>
      <vt:lpstr>BebasNeueBold</vt:lpstr>
      <vt:lpstr>Calibri</vt:lpstr>
      <vt:lpstr>Calibri Light</vt:lpstr>
      <vt:lpstr>Helvetica Light</vt:lpstr>
      <vt:lpstr>Helvetica Neue</vt:lpstr>
      <vt:lpstr>Impact</vt:lpstr>
      <vt:lpstr>Times New Roman</vt:lpstr>
      <vt:lpstr>Work Sans</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Juan Carlos Alvarez</dc:creator>
  <cp:lastModifiedBy>Luisa Fernanda Medina Martinez</cp:lastModifiedBy>
  <cp:revision>716</cp:revision>
  <cp:lastPrinted>2017-11-11T01:17:30Z</cp:lastPrinted>
  <dcterms:modified xsi:type="dcterms:W3CDTF">2018-11-09T01:35:27Z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0x0101002B48B750CE9F90498FB4D6D0E8CC171B</vt:lpwstr>
  </property>
</Properties>
</file>